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9"/>
  </p:notesMasterIdLst>
  <p:handoutMasterIdLst>
    <p:handoutMasterId r:id="rId100"/>
  </p:handoutMasterIdLst>
  <p:sldIdLst>
    <p:sldId id="556" r:id="rId2"/>
    <p:sldId id="564" r:id="rId3"/>
    <p:sldId id="528" r:id="rId4"/>
    <p:sldId id="316" r:id="rId5"/>
    <p:sldId id="330" r:id="rId6"/>
    <p:sldId id="322" r:id="rId7"/>
    <p:sldId id="531" r:id="rId8"/>
    <p:sldId id="546" r:id="rId9"/>
    <p:sldId id="530" r:id="rId10"/>
    <p:sldId id="551" r:id="rId11"/>
    <p:sldId id="552" r:id="rId12"/>
    <p:sldId id="536" r:id="rId13"/>
    <p:sldId id="550" r:id="rId14"/>
    <p:sldId id="258" r:id="rId15"/>
    <p:sldId id="259" r:id="rId16"/>
    <p:sldId id="257" r:id="rId17"/>
    <p:sldId id="262" r:id="rId18"/>
    <p:sldId id="559" r:id="rId19"/>
    <p:sldId id="567" r:id="rId20"/>
    <p:sldId id="566" r:id="rId21"/>
    <p:sldId id="450" r:id="rId22"/>
    <p:sldId id="278" r:id="rId23"/>
    <p:sldId id="475" r:id="rId24"/>
    <p:sldId id="476" r:id="rId25"/>
    <p:sldId id="423" r:id="rId26"/>
    <p:sldId id="428" r:id="rId27"/>
    <p:sldId id="301" r:id="rId28"/>
    <p:sldId id="263" r:id="rId29"/>
    <p:sldId id="482" r:id="rId30"/>
    <p:sldId id="312" r:id="rId31"/>
    <p:sldId id="513" r:id="rId32"/>
    <p:sldId id="272" r:id="rId33"/>
    <p:sldId id="310" r:id="rId34"/>
    <p:sldId id="271" r:id="rId35"/>
    <p:sldId id="563" r:id="rId36"/>
    <p:sldId id="561" r:id="rId37"/>
    <p:sldId id="382" r:id="rId38"/>
    <p:sldId id="578" r:id="rId39"/>
    <p:sldId id="377" r:id="rId40"/>
    <p:sldId id="379" r:id="rId41"/>
    <p:sldId id="449" r:id="rId42"/>
    <p:sldId id="519" r:id="rId43"/>
    <p:sldId id="311" r:id="rId44"/>
    <p:sldId id="366" r:id="rId45"/>
    <p:sldId id="451" r:id="rId46"/>
    <p:sldId id="265" r:id="rId47"/>
    <p:sldId id="448" r:id="rId48"/>
    <p:sldId id="313" r:id="rId49"/>
    <p:sldId id="344" r:id="rId50"/>
    <p:sldId id="375" r:id="rId51"/>
    <p:sldId id="376" r:id="rId52"/>
    <p:sldId id="345" r:id="rId53"/>
    <p:sldId id="346" r:id="rId54"/>
    <p:sldId id="347" r:id="rId55"/>
    <p:sldId id="364" r:id="rId56"/>
    <p:sldId id="308" r:id="rId57"/>
    <p:sldId id="314" r:id="rId58"/>
    <p:sldId id="455" r:id="rId59"/>
    <p:sldId id="367" r:id="rId60"/>
    <p:sldId id="372" r:id="rId61"/>
    <p:sldId id="456" r:id="rId62"/>
    <p:sldId id="473" r:id="rId63"/>
    <p:sldId id="457" r:id="rId64"/>
    <p:sldId id="461" r:id="rId65"/>
    <p:sldId id="373" r:id="rId66"/>
    <p:sldId id="458" r:id="rId67"/>
    <p:sldId id="459" r:id="rId68"/>
    <p:sldId id="374" r:id="rId69"/>
    <p:sldId id="431" r:id="rId70"/>
    <p:sldId id="266" r:id="rId71"/>
    <p:sldId id="429" r:id="rId72"/>
    <p:sldId id="430" r:id="rId73"/>
    <p:sldId id="573" r:id="rId74"/>
    <p:sldId id="511" r:id="rId75"/>
    <p:sldId id="572" r:id="rId76"/>
    <p:sldId id="574" r:id="rId77"/>
    <p:sldId id="570" r:id="rId78"/>
    <p:sldId id="267" r:id="rId79"/>
    <p:sldId id="477" r:id="rId80"/>
    <p:sldId id="297" r:id="rId81"/>
    <p:sldId id="432" r:id="rId82"/>
    <p:sldId id="433" r:id="rId83"/>
    <p:sldId id="568" r:id="rId84"/>
    <p:sldId id="533" r:id="rId85"/>
    <p:sldId id="542" r:id="rId86"/>
    <p:sldId id="543" r:id="rId87"/>
    <p:sldId id="537" r:id="rId88"/>
    <p:sldId id="544" r:id="rId89"/>
    <p:sldId id="538" r:id="rId90"/>
    <p:sldId id="547" r:id="rId91"/>
    <p:sldId id="534" r:id="rId92"/>
    <p:sldId id="539" r:id="rId93"/>
    <p:sldId id="540" r:id="rId94"/>
    <p:sldId id="548" r:id="rId95"/>
    <p:sldId id="541" r:id="rId96"/>
    <p:sldId id="549" r:id="rId97"/>
    <p:sldId id="565" r:id="rId9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cps116@cox.net" initials="e" lastIdx="1" clrIdx="0">
    <p:extLst>
      <p:ext uri="{19B8F6BF-5375-455C-9EA6-DF929625EA0E}">
        <p15:presenceInfo xmlns:p15="http://schemas.microsoft.com/office/powerpoint/2012/main" userId="a26891fa5e5a908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06" autoAdjust="0"/>
    <p:restoredTop sz="91361" autoAdjust="0"/>
  </p:normalViewPr>
  <p:slideViewPr>
    <p:cSldViewPr>
      <p:cViewPr varScale="1">
        <p:scale>
          <a:sx n="82" d="100"/>
          <a:sy n="82" d="100"/>
        </p:scale>
        <p:origin x="67" y="173"/>
      </p:cViewPr>
      <p:guideLst>
        <p:guide orient="horz" pos="2160"/>
        <p:guide pos="2880"/>
      </p:guideLst>
    </p:cSldViewPr>
  </p:slideViewPr>
  <p:outlineViewPr>
    <p:cViewPr>
      <p:scale>
        <a:sx n="33" d="100"/>
        <a:sy n="33" d="100"/>
      </p:scale>
      <p:origin x="0" y="-8774"/>
    </p:cViewPr>
  </p:outlineViewPr>
  <p:notesTextViewPr>
    <p:cViewPr>
      <p:scale>
        <a:sx n="1" d="1"/>
        <a:sy n="1" d="1"/>
      </p:scale>
      <p:origin x="0" y="0"/>
    </p:cViewPr>
  </p:notesTextViewPr>
  <p:sorterViewPr>
    <p:cViewPr>
      <p:scale>
        <a:sx n="200" d="100"/>
        <a:sy n="200" d="100"/>
      </p:scale>
      <p:origin x="0" y="-12283"/>
    </p:cViewPr>
  </p:sorterViewPr>
  <p:notesViewPr>
    <p:cSldViewPr>
      <p:cViewPr varScale="1">
        <p:scale>
          <a:sx n="86" d="100"/>
          <a:sy n="86" d="100"/>
        </p:scale>
        <p:origin x="3864"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handoutMaster" Target="handoutMasters/handout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33245D0-CF42-49A2-99A0-B9E96DB7358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3F1472E-85DD-44FA-BA87-8B1EE33D970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77A20D3-7D4B-4FD9-9ED7-D602878FF6DB}" type="datetimeFigureOut">
              <a:rPr lang="en-US" smtClean="0"/>
              <a:t>3/5/2026</a:t>
            </a:fld>
            <a:endParaRPr lang="en-US"/>
          </a:p>
        </p:txBody>
      </p:sp>
      <p:sp>
        <p:nvSpPr>
          <p:cNvPr id="4" name="Footer Placeholder 3">
            <a:extLst>
              <a:ext uri="{FF2B5EF4-FFF2-40B4-BE49-F238E27FC236}">
                <a16:creationId xmlns:a16="http://schemas.microsoft.com/office/drawing/2014/main" id="{4D16F785-C13B-4654-9C0D-A0F9413133B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5092487-9DBE-4FCE-809B-5355833C963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644A1-8618-4F13-ABC7-EBDC0C889CC5}" type="slidenum">
              <a:rPr lang="en-US" smtClean="0"/>
              <a:t>‹#›</a:t>
            </a:fld>
            <a:endParaRPr lang="en-US"/>
          </a:p>
        </p:txBody>
      </p:sp>
    </p:spTree>
    <p:extLst>
      <p:ext uri="{BB962C8B-B14F-4D97-AF65-F5344CB8AC3E}">
        <p14:creationId xmlns:p14="http://schemas.microsoft.com/office/powerpoint/2010/main" val="1854302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7F4E76-EBC2-4042-9F8E-4B3A9C3F5902}" type="datetimeFigureOut">
              <a:rPr lang="en-US" smtClean="0"/>
              <a:t>3/5/2026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5EEA50-EAD9-4C98-83E6-BD8526AD3AC9}" type="slidenum">
              <a:rPr lang="en-US" smtClean="0"/>
              <a:t>‹#›</a:t>
            </a:fld>
            <a:endParaRPr lang="en-US"/>
          </a:p>
        </p:txBody>
      </p:sp>
    </p:spTree>
    <p:extLst>
      <p:ext uri="{BB962C8B-B14F-4D97-AF65-F5344CB8AC3E}">
        <p14:creationId xmlns:p14="http://schemas.microsoft.com/office/powerpoint/2010/main" val="376564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5EEA50-EAD9-4C98-83E6-BD8526AD3AC9}" type="slidenum">
              <a:rPr lang="en-US" smtClean="0"/>
              <a:t>6</a:t>
            </a:fld>
            <a:endParaRPr lang="en-US"/>
          </a:p>
        </p:txBody>
      </p:sp>
    </p:spTree>
    <p:extLst>
      <p:ext uri="{BB962C8B-B14F-4D97-AF65-F5344CB8AC3E}">
        <p14:creationId xmlns:p14="http://schemas.microsoft.com/office/powerpoint/2010/main" val="1836376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52F567E-734C-419B-BDC2-F9D1EC13212E}" type="datetimeFigureOut">
              <a:rPr lang="en-US" smtClean="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80F419-76C3-4353-81DC-8FCB8DF2962A}" type="slidenum">
              <a:rPr lang="en-US" smtClean="0"/>
              <a:t>‹#›</a:t>
            </a:fld>
            <a:endParaRPr lang="en-US"/>
          </a:p>
        </p:txBody>
      </p:sp>
    </p:spTree>
    <p:extLst>
      <p:ext uri="{BB962C8B-B14F-4D97-AF65-F5344CB8AC3E}">
        <p14:creationId xmlns:p14="http://schemas.microsoft.com/office/powerpoint/2010/main" val="2265487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2F567E-734C-419B-BDC2-F9D1EC13212E}" type="datetimeFigureOut">
              <a:rPr lang="en-US" smtClean="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80F419-76C3-4353-81DC-8FCB8DF2962A}" type="slidenum">
              <a:rPr lang="en-US" smtClean="0"/>
              <a:t>‹#›</a:t>
            </a:fld>
            <a:endParaRPr lang="en-US"/>
          </a:p>
        </p:txBody>
      </p:sp>
    </p:spTree>
    <p:extLst>
      <p:ext uri="{BB962C8B-B14F-4D97-AF65-F5344CB8AC3E}">
        <p14:creationId xmlns:p14="http://schemas.microsoft.com/office/powerpoint/2010/main" val="2841440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2F567E-734C-419B-BDC2-F9D1EC13212E}" type="datetimeFigureOut">
              <a:rPr lang="en-US" smtClean="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80F419-76C3-4353-81DC-8FCB8DF2962A}" type="slidenum">
              <a:rPr lang="en-US" smtClean="0"/>
              <a:t>‹#›</a:t>
            </a:fld>
            <a:endParaRPr lang="en-US"/>
          </a:p>
        </p:txBody>
      </p:sp>
    </p:spTree>
    <p:extLst>
      <p:ext uri="{BB962C8B-B14F-4D97-AF65-F5344CB8AC3E}">
        <p14:creationId xmlns:p14="http://schemas.microsoft.com/office/powerpoint/2010/main" val="3198813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2F567E-734C-419B-BDC2-F9D1EC13212E}" type="datetimeFigureOut">
              <a:rPr lang="en-US" smtClean="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80F419-76C3-4353-81DC-8FCB8DF2962A}" type="slidenum">
              <a:rPr lang="en-US" smtClean="0"/>
              <a:t>‹#›</a:t>
            </a:fld>
            <a:endParaRPr lang="en-US"/>
          </a:p>
        </p:txBody>
      </p:sp>
    </p:spTree>
    <p:extLst>
      <p:ext uri="{BB962C8B-B14F-4D97-AF65-F5344CB8AC3E}">
        <p14:creationId xmlns:p14="http://schemas.microsoft.com/office/powerpoint/2010/main" val="583673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2F567E-734C-419B-BDC2-F9D1EC13212E}" type="datetimeFigureOut">
              <a:rPr lang="en-US" smtClean="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80F419-76C3-4353-81DC-8FCB8DF2962A}" type="slidenum">
              <a:rPr lang="en-US" smtClean="0"/>
              <a:t>‹#›</a:t>
            </a:fld>
            <a:endParaRPr lang="en-US"/>
          </a:p>
        </p:txBody>
      </p:sp>
    </p:spTree>
    <p:extLst>
      <p:ext uri="{BB962C8B-B14F-4D97-AF65-F5344CB8AC3E}">
        <p14:creationId xmlns:p14="http://schemas.microsoft.com/office/powerpoint/2010/main" val="556399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52F567E-734C-419B-BDC2-F9D1EC13212E}" type="datetimeFigureOut">
              <a:rPr lang="en-US" smtClean="0"/>
              <a:t>3/5/2026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80F419-76C3-4353-81DC-8FCB8DF2962A}" type="slidenum">
              <a:rPr lang="en-US" smtClean="0"/>
              <a:t>‹#›</a:t>
            </a:fld>
            <a:endParaRPr lang="en-US"/>
          </a:p>
        </p:txBody>
      </p:sp>
    </p:spTree>
    <p:extLst>
      <p:ext uri="{BB962C8B-B14F-4D97-AF65-F5344CB8AC3E}">
        <p14:creationId xmlns:p14="http://schemas.microsoft.com/office/powerpoint/2010/main" val="443766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52F567E-734C-419B-BDC2-F9D1EC13212E}" type="datetimeFigureOut">
              <a:rPr lang="en-US" smtClean="0"/>
              <a:t>3/5/2026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80F419-76C3-4353-81DC-8FCB8DF2962A}" type="slidenum">
              <a:rPr lang="en-US" smtClean="0"/>
              <a:t>‹#›</a:t>
            </a:fld>
            <a:endParaRPr lang="en-US"/>
          </a:p>
        </p:txBody>
      </p:sp>
    </p:spTree>
    <p:extLst>
      <p:ext uri="{BB962C8B-B14F-4D97-AF65-F5344CB8AC3E}">
        <p14:creationId xmlns:p14="http://schemas.microsoft.com/office/powerpoint/2010/main" val="1808156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2F567E-734C-419B-BDC2-F9D1EC13212E}" type="datetimeFigureOut">
              <a:rPr lang="en-US" smtClean="0"/>
              <a:t>3/5/2026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80F419-76C3-4353-81DC-8FCB8DF2962A}" type="slidenum">
              <a:rPr lang="en-US" smtClean="0"/>
              <a:t>‹#›</a:t>
            </a:fld>
            <a:endParaRPr lang="en-US"/>
          </a:p>
        </p:txBody>
      </p:sp>
    </p:spTree>
    <p:extLst>
      <p:ext uri="{BB962C8B-B14F-4D97-AF65-F5344CB8AC3E}">
        <p14:creationId xmlns:p14="http://schemas.microsoft.com/office/powerpoint/2010/main" val="3287956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2F567E-734C-419B-BDC2-F9D1EC13212E}" type="datetimeFigureOut">
              <a:rPr lang="en-US" smtClean="0"/>
              <a:t>3/5/2026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80F419-76C3-4353-81DC-8FCB8DF2962A}" type="slidenum">
              <a:rPr lang="en-US" smtClean="0"/>
              <a:t>‹#›</a:t>
            </a:fld>
            <a:endParaRPr lang="en-US"/>
          </a:p>
        </p:txBody>
      </p:sp>
    </p:spTree>
    <p:extLst>
      <p:ext uri="{BB962C8B-B14F-4D97-AF65-F5344CB8AC3E}">
        <p14:creationId xmlns:p14="http://schemas.microsoft.com/office/powerpoint/2010/main" val="4262923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2F567E-734C-419B-BDC2-F9D1EC13212E}" type="datetimeFigureOut">
              <a:rPr lang="en-US" smtClean="0"/>
              <a:t>3/5/2026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80F419-76C3-4353-81DC-8FCB8DF2962A}" type="slidenum">
              <a:rPr lang="en-US" smtClean="0"/>
              <a:t>‹#›</a:t>
            </a:fld>
            <a:endParaRPr lang="en-US"/>
          </a:p>
        </p:txBody>
      </p:sp>
    </p:spTree>
    <p:extLst>
      <p:ext uri="{BB962C8B-B14F-4D97-AF65-F5344CB8AC3E}">
        <p14:creationId xmlns:p14="http://schemas.microsoft.com/office/powerpoint/2010/main" val="119279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2F567E-734C-419B-BDC2-F9D1EC13212E}" type="datetimeFigureOut">
              <a:rPr lang="en-US" smtClean="0"/>
              <a:t>3/5/2026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80F419-76C3-4353-81DC-8FCB8DF2962A}" type="slidenum">
              <a:rPr lang="en-US" smtClean="0"/>
              <a:t>‹#›</a:t>
            </a:fld>
            <a:endParaRPr lang="en-US"/>
          </a:p>
        </p:txBody>
      </p:sp>
    </p:spTree>
    <p:extLst>
      <p:ext uri="{BB962C8B-B14F-4D97-AF65-F5344CB8AC3E}">
        <p14:creationId xmlns:p14="http://schemas.microsoft.com/office/powerpoint/2010/main" val="4149776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2F567E-734C-419B-BDC2-F9D1EC13212E}" type="datetimeFigureOut">
              <a:rPr lang="en-US" smtClean="0"/>
              <a:t>3/5/2026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80F419-76C3-4353-81DC-8FCB8DF2962A}" type="slidenum">
              <a:rPr lang="en-US" smtClean="0"/>
              <a:t>‹#›</a:t>
            </a:fld>
            <a:endParaRPr lang="en-US"/>
          </a:p>
        </p:txBody>
      </p:sp>
    </p:spTree>
    <p:extLst>
      <p:ext uri="{BB962C8B-B14F-4D97-AF65-F5344CB8AC3E}">
        <p14:creationId xmlns:p14="http://schemas.microsoft.com/office/powerpoint/2010/main" val="17497752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D3B72-E153-7698-3710-185AA30D34DF}"/>
              </a:ext>
            </a:extLst>
          </p:cNvPr>
          <p:cNvSpPr>
            <a:spLocks noGrp="1"/>
          </p:cNvSpPr>
          <p:nvPr>
            <p:ph type="title"/>
          </p:nvPr>
        </p:nvSpPr>
        <p:spPr>
          <a:xfrm>
            <a:off x="457200" y="274638"/>
            <a:ext cx="8229600" cy="5211762"/>
          </a:xfrm>
        </p:spPr>
        <p:txBody>
          <a:bodyPr>
            <a:normAutofit fontScale="90000"/>
          </a:bodyPr>
          <a:lstStyle/>
          <a:p>
            <a:r>
              <a:rPr lang="en-US" dirty="0">
                <a:latin typeface="Times New Roman" panose="02020603050405020304" pitchFamily="18" charset="0"/>
                <a:cs typeface="Times New Roman" panose="02020603050405020304" pitchFamily="18" charset="0"/>
              </a:rPr>
              <a:t>YANKEE DISTRICT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JUDGE SCHOOL</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March 6, 2026</a:t>
            </a:r>
            <a:br>
              <a:rPr lang="en-US"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a:t>
            </a:r>
            <a:br>
              <a:rPr lang="en-US" dirty="0">
                <a:latin typeface="Times New Roman" panose="02020603050405020304" pitchFamily="18" charset="0"/>
                <a:cs typeface="Times New Roman" panose="02020603050405020304" pitchFamily="18" charset="0"/>
              </a:rPr>
            </a:br>
            <a:r>
              <a:rPr lang="en-US" sz="4000" dirty="0"/>
              <a:t>Point Scoring, </a:t>
            </a:r>
            <a:br>
              <a:rPr lang="en-US" sz="4000" dirty="0"/>
            </a:br>
            <a:r>
              <a:rPr lang="en-US" sz="4000" dirty="0"/>
              <a:t>Disqualifications   </a:t>
            </a:r>
            <a:br>
              <a:rPr lang="en-US" sz="4000" dirty="0"/>
            </a:br>
            <a:r>
              <a:rPr lang="en-US" sz="4000" dirty="0"/>
              <a:t>&amp; Penalization </a:t>
            </a:r>
            <a:br>
              <a:rPr lang="en-US" dirty="0">
                <a:latin typeface="Times New Roman" panose="02020603050405020304" pitchFamily="18" charset="0"/>
                <a:cs typeface="Times New Roman" panose="02020603050405020304" pitchFamily="18" charset="0"/>
              </a:rPr>
            </a:br>
            <a:br>
              <a:rPr lang="en-US" dirty="0"/>
            </a:br>
            <a:endParaRPr lang="en-US" dirty="0">
              <a:latin typeface="Algerian" panose="04020705040A02060702" pitchFamily="82" charset="0"/>
            </a:endParaRPr>
          </a:p>
        </p:txBody>
      </p:sp>
    </p:spTree>
    <p:extLst>
      <p:ext uri="{BB962C8B-B14F-4D97-AF65-F5344CB8AC3E}">
        <p14:creationId xmlns:p14="http://schemas.microsoft.com/office/powerpoint/2010/main" val="2246275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6BD0-1EB5-6A11-546F-B761F6210500}"/>
              </a:ext>
            </a:extLst>
          </p:cNvPr>
          <p:cNvSpPr>
            <a:spLocks noGrp="1"/>
          </p:cNvSpPr>
          <p:nvPr>
            <p:ph type="title"/>
          </p:nvPr>
        </p:nvSpPr>
        <p:spPr>
          <a:xfrm>
            <a:off x="457200" y="274638"/>
            <a:ext cx="8229600" cy="1477962"/>
          </a:xfrm>
        </p:spPr>
        <p:txBody>
          <a:bodyPr>
            <a:normAutofit fontScale="90000"/>
          </a:bodyPr>
          <a:lstStyle/>
          <a:p>
            <a:r>
              <a:rPr lang="en-US" sz="3600" b="1" u="sng" dirty="0"/>
              <a:t>FORMER</a:t>
            </a:r>
            <a:r>
              <a:rPr lang="en-US" sz="3600" b="1" dirty="0"/>
              <a:t>  D/Q’s   which have been  </a:t>
            </a:r>
            <a:br>
              <a:rPr lang="en-US" sz="3600" b="1" dirty="0"/>
            </a:br>
            <a:r>
              <a:rPr lang="en-US" sz="3600" b="1" dirty="0"/>
              <a:t>REDUCED or ABOLISHED – </a:t>
            </a:r>
            <a:r>
              <a:rPr lang="en-US" sz="3600" b="1" dirty="0">
                <a:latin typeface="Times New Roman" panose="02020603050405020304" pitchFamily="18" charset="0"/>
                <a:cs typeface="Times New Roman" panose="02020603050405020304" pitchFamily="18" charset="0"/>
              </a:rPr>
              <a:t>I</a:t>
            </a:r>
            <a:br>
              <a:rPr lang="en-US" sz="3600" b="1" dirty="0">
                <a:latin typeface="Times New Roman" panose="02020603050405020304" pitchFamily="18" charset="0"/>
                <a:cs typeface="Times New Roman" panose="02020603050405020304" pitchFamily="18" charset="0"/>
              </a:rPr>
            </a:br>
            <a:r>
              <a:rPr lang="en-US" sz="2700" b="1" dirty="0">
                <a:latin typeface="Times New Roman" panose="02020603050405020304" pitchFamily="18" charset="0"/>
                <a:cs typeface="Times New Roman" panose="02020603050405020304" pitchFamily="18" charset="0"/>
              </a:rPr>
              <a:t>for the “Old-Timers”</a:t>
            </a:r>
            <a:endParaRPr lang="en-US" sz="27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5931030-C212-1C88-AB07-BF112291F9E1}"/>
              </a:ext>
            </a:extLst>
          </p:cNvPr>
          <p:cNvSpPr txBox="1"/>
          <p:nvPr/>
        </p:nvSpPr>
        <p:spPr>
          <a:xfrm>
            <a:off x="685800" y="1752600"/>
            <a:ext cx="7848600" cy="4830762"/>
          </a:xfrm>
          <a:prstGeom prst="rect">
            <a:avLst/>
          </a:prstGeom>
          <a:noFill/>
        </p:spPr>
        <p:txBody>
          <a:bodyPr wrap="square">
            <a:noAutofit/>
          </a:bodyPr>
          <a:lstStyle/>
          <a:p>
            <a:pPr marL="0" marR="0">
              <a:buNone/>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1.  	 </a:t>
            </a:r>
            <a:r>
              <a:rPr lang="en-US" sz="2000" b="1" kern="100" dirty="0">
                <a:effectLst/>
                <a:latin typeface="Calibri" panose="020F0502020204030204" pitchFamily="34" charset="0"/>
                <a:ea typeface="Calibri" panose="020F0502020204030204" pitchFamily="34" charset="0"/>
                <a:cs typeface="Times New Roman" panose="02020603050405020304" pitchFamily="18" charset="0"/>
              </a:rPr>
              <a:t>NOT DISBUDDED / side buds</a:t>
            </a: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when required by the Show,  </a:t>
            </a:r>
          </a:p>
          <a:p>
            <a:pPr marL="0" marR="0">
              <a:buNone/>
            </a:pPr>
            <a:r>
              <a:rPr lang="en-US" sz="2000" kern="100" dirty="0">
                <a:latin typeface="Calibri" panose="020F0502020204030204" pitchFamily="34" charset="0"/>
                <a:ea typeface="Calibri" panose="020F0502020204030204" pitchFamily="34" charset="0"/>
                <a:cs typeface="Times New Roman" panose="02020603050405020304" pitchFamily="18" charset="0"/>
              </a:rPr>
              <a:t>	are </a:t>
            </a: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NOW  a  </a:t>
            </a:r>
            <a:r>
              <a:rPr lang="en-US" sz="2000" b="1" u="sng" kern="100" dirty="0">
                <a:effectLst/>
                <a:latin typeface="Calibri" panose="020F0502020204030204" pitchFamily="34" charset="0"/>
                <a:ea typeface="Calibri" panose="020F0502020204030204" pitchFamily="34" charset="0"/>
                <a:cs typeface="Times New Roman" panose="02020603050405020304" pitchFamily="18" charset="0"/>
              </a:rPr>
              <a:t>Potential</a:t>
            </a:r>
            <a:r>
              <a:rPr lang="en-US" sz="2000" b="1" kern="100" dirty="0">
                <a:effectLst/>
                <a:latin typeface="Calibri" panose="020F0502020204030204" pitchFamily="34" charset="0"/>
                <a:ea typeface="Calibri" panose="020F0502020204030204" pitchFamily="34" charset="0"/>
                <a:cs typeface="Times New Roman" panose="02020603050405020304" pitchFamily="18" charset="0"/>
              </a:rPr>
              <a:t> penalty</a:t>
            </a: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depending on </a:t>
            </a:r>
            <a:r>
              <a:rPr lang="en-US" sz="2000" u="sng" kern="100" dirty="0">
                <a:effectLst/>
                <a:latin typeface="Calibri" panose="020F0502020204030204" pitchFamily="34" charset="0"/>
                <a:ea typeface="Calibri" panose="020F0502020204030204" pitchFamily="34" charset="0"/>
                <a:cs typeface="Times New Roman" panose="02020603050405020304" pitchFamily="18" charset="0"/>
              </a:rPr>
              <a:t>degree of</a:t>
            </a:r>
          </a:p>
          <a:p>
            <a:pPr marL="0" marR="0">
              <a:buNone/>
            </a:pPr>
            <a:r>
              <a:rPr lang="en-US" sz="2000" kern="100" dirty="0">
                <a:latin typeface="Calibri" panose="020F0502020204030204" pitchFamily="34" charset="0"/>
                <a:ea typeface="Calibri" panose="020F0502020204030204" pitchFamily="34" charset="0"/>
                <a:cs typeface="Times New Roman" panose="02020603050405020304" pitchFamily="18" charset="0"/>
              </a:rPr>
              <a:t>               </a:t>
            </a: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u="sng" kern="100" dirty="0">
                <a:effectLst/>
                <a:latin typeface="Calibri" panose="020F0502020204030204" pitchFamily="34" charset="0"/>
                <a:ea typeface="Calibri" panose="020F0502020204030204" pitchFamily="34" charset="0"/>
                <a:cs typeface="Times New Roman" panose="02020603050405020304" pitchFamily="18" charset="0"/>
              </a:rPr>
              <a:t>distraction</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buNone/>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buNone/>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buNone/>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2.  	 </a:t>
            </a:r>
            <a:r>
              <a:rPr lang="en-US" sz="2000" b="1" kern="100" dirty="0">
                <a:effectLst/>
                <a:latin typeface="Calibri" panose="020F0502020204030204" pitchFamily="34" charset="0"/>
                <a:ea typeface="Calibri" panose="020F0502020204030204" pitchFamily="34" charset="0"/>
                <a:cs typeface="Times New Roman" panose="02020603050405020304" pitchFamily="18" charset="0"/>
              </a:rPr>
              <a:t>STEM-ON-STEM</a:t>
            </a: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u="sng" kern="100" dirty="0">
                <a:effectLst/>
                <a:latin typeface="Calibri" panose="020F0502020204030204" pitchFamily="34" charset="0"/>
                <a:ea typeface="Calibri" panose="020F0502020204030204" pitchFamily="34" charset="0"/>
                <a:cs typeface="Times New Roman" panose="02020603050405020304" pitchFamily="18" charset="0"/>
              </a:rPr>
              <a:t>in those classes</a:t>
            </a: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u="dbl" kern="100" dirty="0">
                <a:effectLst/>
                <a:latin typeface="Calibri" panose="020F0502020204030204" pitchFamily="34" charset="0"/>
                <a:ea typeface="Calibri" panose="020F0502020204030204" pitchFamily="34" charset="0"/>
                <a:cs typeface="Times New Roman" panose="02020603050405020304" pitchFamily="18" charset="0"/>
              </a:rPr>
              <a:t>where it had been a D/Q</a:t>
            </a:r>
            <a:r>
              <a:rPr lang="en-US" sz="2000" u="sng"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buNone/>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buNone/>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In classes where previously not allowed </a:t>
            </a:r>
            <a:r>
              <a:rPr lang="en-US" sz="2000" b="1" kern="100" dirty="0">
                <a:effectLst/>
                <a:latin typeface="Calibri" panose="020F0502020204030204" pitchFamily="34" charset="0"/>
                <a:ea typeface="Calibri" panose="020F0502020204030204" pitchFamily="34" charset="0"/>
                <a:cs typeface="Times New Roman" panose="02020603050405020304" pitchFamily="18" charset="0"/>
              </a:rPr>
              <a:t>above</a:t>
            </a: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the vase,     </a:t>
            </a:r>
          </a:p>
          <a:p>
            <a:pPr marL="0" marR="0">
              <a:buNone/>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Stem-on-Stem  is  NOW a  </a:t>
            </a:r>
            <a:r>
              <a:rPr lang="en-US" sz="2000" b="1" u="sng" kern="100" dirty="0">
                <a:effectLst/>
                <a:latin typeface="Calibri" panose="020F0502020204030204" pitchFamily="34" charset="0"/>
                <a:ea typeface="Calibri" panose="020F0502020204030204" pitchFamily="34" charset="0"/>
                <a:cs typeface="Times New Roman" panose="02020603050405020304" pitchFamily="18" charset="0"/>
              </a:rPr>
              <a:t>Potential</a:t>
            </a: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b="1" kern="100" dirty="0">
                <a:effectLst/>
                <a:latin typeface="Calibri" panose="020F0502020204030204" pitchFamily="34" charset="0"/>
                <a:ea typeface="Calibri" panose="020F0502020204030204" pitchFamily="34" charset="0"/>
                <a:cs typeface="Times New Roman" panose="02020603050405020304" pitchFamily="18" charset="0"/>
              </a:rPr>
              <a:t>PENALTY</a:t>
            </a: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a:buNone/>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buNone/>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In classes where previously not allowed </a:t>
            </a:r>
            <a:r>
              <a:rPr lang="en-US" sz="2000" b="1" kern="100" dirty="0">
                <a:effectLst/>
                <a:latin typeface="Calibri" panose="020F0502020204030204" pitchFamily="34" charset="0"/>
                <a:ea typeface="Calibri" panose="020F0502020204030204" pitchFamily="34" charset="0"/>
                <a:cs typeface="Times New Roman" panose="02020603050405020304" pitchFamily="18" charset="0"/>
              </a:rPr>
              <a:t>below</a:t>
            </a: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the vase,  </a:t>
            </a:r>
          </a:p>
          <a:p>
            <a:pPr marL="0" marR="0">
              <a:buNone/>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Stem-on-Stem  is  NOW   </a:t>
            </a:r>
            <a:r>
              <a:rPr lang="en-US" sz="2000" b="1" kern="100" dirty="0">
                <a:effectLst/>
                <a:latin typeface="Calibri" panose="020F0502020204030204" pitchFamily="34" charset="0"/>
                <a:ea typeface="Calibri" panose="020F0502020204030204" pitchFamily="34" charset="0"/>
                <a:cs typeface="Times New Roman" panose="02020603050405020304" pitchFamily="18" charset="0"/>
              </a:rPr>
              <a:t>ABOLISHED.</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buNone/>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buNone/>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buNone/>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3.	 </a:t>
            </a:r>
            <a:r>
              <a:rPr lang="en-US" sz="2000" b="1" kern="100" dirty="0">
                <a:effectLst/>
                <a:latin typeface="Calibri" panose="020F0502020204030204" pitchFamily="34" charset="0"/>
                <a:ea typeface="Calibri" panose="020F0502020204030204" pitchFamily="34" charset="0"/>
                <a:cs typeface="Times New Roman" panose="02020603050405020304" pitchFamily="18" charset="0"/>
              </a:rPr>
              <a:t>MISPLACED</a:t>
            </a: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 staff/exhibitor must correct before being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judged</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0164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C135F-D18C-BC01-A2D4-40A7A380B9D8}"/>
              </a:ext>
            </a:extLst>
          </p:cNvPr>
          <p:cNvSpPr>
            <a:spLocks noGrp="1"/>
          </p:cNvSpPr>
          <p:nvPr>
            <p:ph type="title"/>
          </p:nvPr>
        </p:nvSpPr>
        <p:spPr>
          <a:xfrm>
            <a:off x="457200" y="274638"/>
            <a:ext cx="8229600" cy="792162"/>
          </a:xfrm>
        </p:spPr>
        <p:txBody>
          <a:bodyPr>
            <a:normAutofit fontScale="90000"/>
          </a:bodyPr>
          <a:lstStyle/>
          <a:p>
            <a:r>
              <a:rPr lang="en-US" sz="2400" b="1" u="sng" dirty="0"/>
              <a:t>FORMER</a:t>
            </a:r>
            <a:r>
              <a:rPr lang="en-US" sz="2400" b="1" dirty="0"/>
              <a:t>  D/Q’s   which have been  </a:t>
            </a:r>
            <a:br>
              <a:rPr lang="en-US" sz="2400" b="1" dirty="0"/>
            </a:br>
            <a:r>
              <a:rPr lang="en-US" sz="2400" b="1" dirty="0"/>
              <a:t>REDUCED or ABOLISHED - </a:t>
            </a:r>
            <a:r>
              <a:rPr lang="en-US" sz="2400" b="1" dirty="0">
                <a:latin typeface="Times New Roman" panose="02020603050405020304" pitchFamily="18" charset="0"/>
                <a:cs typeface="Times New Roman" panose="02020603050405020304" pitchFamily="18" charset="0"/>
              </a:rPr>
              <a:t>II</a:t>
            </a:r>
            <a:endParaRPr lang="en-US" sz="2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F6C2F27-7883-3B14-364D-72D4BEBAC16E}"/>
              </a:ext>
            </a:extLst>
          </p:cNvPr>
          <p:cNvSpPr txBox="1"/>
          <p:nvPr/>
        </p:nvSpPr>
        <p:spPr>
          <a:xfrm>
            <a:off x="800100" y="1086556"/>
            <a:ext cx="7543800" cy="5257800"/>
          </a:xfrm>
          <a:prstGeom prst="rect">
            <a:avLst/>
          </a:prstGeom>
          <a:noFill/>
        </p:spPr>
        <p:txBody>
          <a:bodyPr wrap="square">
            <a:noAutofit/>
          </a:bodyPr>
          <a:lstStyle/>
          <a:p>
            <a:pPr marL="0" marR="0">
              <a:buNone/>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4.	 </a:t>
            </a:r>
            <a:r>
              <a:rPr lang="en-US" sz="2000" b="1" kern="100" dirty="0">
                <a:effectLst/>
                <a:latin typeface="Calibri" panose="020F0502020204030204" pitchFamily="34" charset="0"/>
                <a:ea typeface="Calibri" panose="020F0502020204030204" pitchFamily="34" charset="0"/>
                <a:cs typeface="Times New Roman" panose="02020603050405020304" pitchFamily="18" charset="0"/>
              </a:rPr>
              <a:t>MISCLASSED</a:t>
            </a: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 staff/exhibitor must correct before judg</a:t>
            </a:r>
            <a:r>
              <a:rPr lang="en-US" sz="2000" kern="100" dirty="0">
                <a:latin typeface="Calibri" panose="020F0502020204030204" pitchFamily="34" charset="0"/>
                <a:ea typeface="Calibri" panose="020F0502020204030204" pitchFamily="34" charset="0"/>
                <a:cs typeface="Times New Roman" panose="02020603050405020304" pitchFamily="18" charset="0"/>
              </a:rPr>
              <a:t>ing</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buNone/>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buNone/>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5.	 </a:t>
            </a:r>
            <a:r>
              <a:rPr lang="en-US" sz="2000" b="1" kern="100" dirty="0">
                <a:effectLst/>
                <a:latin typeface="Calibri" panose="020F0502020204030204" pitchFamily="34" charset="0"/>
                <a:ea typeface="Calibri" panose="020F0502020204030204" pitchFamily="34" charset="0"/>
                <a:cs typeface="Times New Roman" panose="02020603050405020304" pitchFamily="18" charset="0"/>
              </a:rPr>
              <a:t>IMPROPERLY NAMED</a:t>
            </a: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 staff/exhibitor must correct before 							       being judged</a:t>
            </a:r>
          </a:p>
          <a:p>
            <a:pPr marL="0" marR="0">
              <a:buNone/>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buNone/>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b="1" kern="100" dirty="0">
                <a:effectLst/>
                <a:latin typeface="Calibri" panose="020F0502020204030204" pitchFamily="34" charset="0"/>
                <a:ea typeface="Calibri" panose="020F0502020204030204" pitchFamily="34" charset="0"/>
                <a:cs typeface="Times New Roman" panose="02020603050405020304" pitchFamily="18" charset="0"/>
              </a:rPr>
              <a:t>NOTE:</a:t>
            </a: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b="1" kern="100" dirty="0">
                <a:effectLst/>
                <a:latin typeface="Calibri" panose="020F0502020204030204" pitchFamily="34" charset="0"/>
                <a:ea typeface="Calibri" panose="020F0502020204030204" pitchFamily="34" charset="0"/>
                <a:cs typeface="Times New Roman" panose="02020603050405020304" pitchFamily="18" charset="0"/>
              </a:rPr>
              <a:t>      Misspellings,  Abbreviations,  Bad Grammar</a:t>
            </a: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buNone/>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Are   </a:t>
            </a:r>
            <a:r>
              <a:rPr lang="en-US" sz="2000" b="1" u="sng" kern="100" dirty="0">
                <a:effectLst/>
                <a:latin typeface="Calibri" panose="020F0502020204030204" pitchFamily="34" charset="0"/>
                <a:ea typeface="Calibri" panose="020F0502020204030204" pitchFamily="34" charset="0"/>
                <a:cs typeface="Times New Roman" panose="02020603050405020304" pitchFamily="18" charset="0"/>
              </a:rPr>
              <a:t>NOT</a:t>
            </a: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Penalties or a DQ   </a:t>
            </a:r>
          </a:p>
          <a:p>
            <a:pPr marL="0" marR="0">
              <a:buNone/>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buNone/>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6.	 </a:t>
            </a:r>
            <a:r>
              <a:rPr lang="en-US" sz="2000" b="1" u="dbl" kern="100" dirty="0">
                <a:effectLst/>
                <a:latin typeface="Calibri" panose="020F0502020204030204" pitchFamily="34" charset="0"/>
                <a:ea typeface="Calibri" panose="020F0502020204030204" pitchFamily="34" charset="0"/>
                <a:cs typeface="Times New Roman" panose="02020603050405020304" pitchFamily="18" charset="0"/>
              </a:rPr>
              <a:t>VIOLATION OF SHOW RULES </a:t>
            </a:r>
            <a:r>
              <a:rPr lang="en-US" sz="2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b="1" kern="100" dirty="0">
                <a:effectLst/>
                <a:latin typeface="Calibri" panose="020F0502020204030204" pitchFamily="34" charset="0"/>
                <a:ea typeface="Calibri" panose="020F0502020204030204" pitchFamily="34" charset="0"/>
                <a:cs typeface="Times New Roman" panose="02020603050405020304" pitchFamily="18" charset="0"/>
              </a:rPr>
              <a:t>ABOLISHED</a:t>
            </a: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buNone/>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b="1" u="sng" kern="100" dirty="0">
                <a:effectLst/>
                <a:latin typeface="Calibri" panose="020F0502020204030204" pitchFamily="34" charset="0"/>
                <a:ea typeface="Calibri" panose="020F0502020204030204" pitchFamily="34" charset="0"/>
                <a:cs typeface="Times New Roman" panose="02020603050405020304" pitchFamily="18" charset="0"/>
              </a:rPr>
              <a:t>EXCEPT</a:t>
            </a: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for Collections &amp; Challenges</a:t>
            </a:r>
          </a:p>
          <a:p>
            <a:pPr marL="0" marR="0">
              <a:buNone/>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20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rPr>
              <a:t>NOTE: Shows </a:t>
            </a:r>
            <a:r>
              <a:rPr lang="en-US" sz="28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rPr>
              <a:t>NOW</a:t>
            </a:r>
            <a:r>
              <a:rPr lang="en-US" sz="20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u="sng" kern="100" dirty="0">
                <a:solidFill>
                  <a:srgbClr val="FF0000"/>
                </a:solidFill>
                <a:latin typeface="Calibri" panose="020F0502020204030204" pitchFamily="34" charset="0"/>
                <a:ea typeface="Calibri" panose="020F0502020204030204" pitchFamily="34" charset="0"/>
                <a:cs typeface="Times New Roman" panose="02020603050405020304" pitchFamily="18" charset="0"/>
              </a:rPr>
              <a:t>MAY</a:t>
            </a:r>
            <a:r>
              <a:rPr lang="en-US" sz="20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allow an exhibitor to enter </a:t>
            </a:r>
            <a:r>
              <a:rPr lang="en-US" sz="2000" b="1" u="sng" kern="100" dirty="0">
                <a:solidFill>
                  <a:srgbClr val="FF0000"/>
                </a:solidFill>
                <a:latin typeface="Calibri" panose="020F0502020204030204" pitchFamily="34" charset="0"/>
                <a:ea typeface="Calibri" panose="020F0502020204030204" pitchFamily="34" charset="0"/>
                <a:cs typeface="Times New Roman" panose="02020603050405020304" pitchFamily="18" charset="0"/>
              </a:rPr>
              <a:t>MORE THAN ONE SPECIMEN</a:t>
            </a:r>
            <a:r>
              <a:rPr lang="en-US" sz="20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of the </a:t>
            </a:r>
            <a:r>
              <a:rPr lang="en-US" sz="2000" b="1" u="sng" kern="100" dirty="0">
                <a:solidFill>
                  <a:srgbClr val="FF0000"/>
                </a:solidFill>
                <a:latin typeface="Calibri" panose="020F0502020204030204" pitchFamily="34" charset="0"/>
                <a:ea typeface="Calibri" panose="020F0502020204030204" pitchFamily="34" charset="0"/>
                <a:cs typeface="Times New Roman" panose="02020603050405020304" pitchFamily="18" charset="0"/>
              </a:rPr>
              <a:t>SAME VARIETY</a:t>
            </a:r>
            <a:r>
              <a:rPr lang="en-US" sz="20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in the </a:t>
            </a:r>
            <a:r>
              <a:rPr lang="en-US" sz="2000" b="1" u="sng" kern="100" dirty="0">
                <a:solidFill>
                  <a:srgbClr val="FF0000"/>
                </a:solidFill>
                <a:latin typeface="Calibri" panose="020F0502020204030204" pitchFamily="34" charset="0"/>
                <a:ea typeface="Calibri" panose="020F0502020204030204" pitchFamily="34" charset="0"/>
                <a:cs typeface="Times New Roman" panose="02020603050405020304" pitchFamily="18" charset="0"/>
              </a:rPr>
              <a:t>SAME CLASS</a:t>
            </a:r>
            <a:r>
              <a:rPr lang="en-US" sz="20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rPr>
              <a:t>.</a:t>
            </a:r>
          </a:p>
          <a:p>
            <a:pPr marL="0" marR="0">
              <a:buNone/>
            </a:pP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buNone/>
            </a:pPr>
            <a:r>
              <a:rPr lang="en-US" sz="2400" b="1" kern="100" dirty="0">
                <a:effectLst/>
                <a:latin typeface="Calibri" panose="020F0502020204030204" pitchFamily="34" charset="0"/>
                <a:ea typeface="Calibri" panose="020F0502020204030204" pitchFamily="34" charset="0"/>
                <a:cs typeface="Times New Roman" panose="02020603050405020304" pitchFamily="18" charset="0"/>
              </a:rPr>
              <a:t>		I.O.W.  FOR STANDARD ARS CLASSES, </a:t>
            </a:r>
          </a:p>
          <a:p>
            <a:pPr marL="0" marR="0">
              <a:buNone/>
            </a:pPr>
            <a:r>
              <a:rPr lang="en-US" sz="2400" b="1" kern="100" dirty="0">
                <a:effectLst/>
                <a:latin typeface="Calibri" panose="020F0502020204030204" pitchFamily="34" charset="0"/>
                <a:ea typeface="Calibri" panose="020F0502020204030204" pitchFamily="34" charset="0"/>
                <a:cs typeface="Times New Roman" panose="02020603050405020304" pitchFamily="18" charset="0"/>
              </a:rPr>
              <a:t>	     Local Societies cannot invent their own rules.</a:t>
            </a:r>
          </a:p>
          <a:p>
            <a:pPr marL="0" marR="0">
              <a:buNone/>
            </a:pPr>
            <a:r>
              <a:rPr lang="en-US" sz="2000" u="none" strike="noStrike"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22743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65477-D8F7-A1C6-5371-E7CDEBE6625C}"/>
              </a:ext>
            </a:extLst>
          </p:cNvPr>
          <p:cNvSpPr>
            <a:spLocks noGrp="1"/>
          </p:cNvSpPr>
          <p:nvPr>
            <p:ph type="title"/>
          </p:nvPr>
        </p:nvSpPr>
        <p:spPr>
          <a:xfrm>
            <a:off x="457200" y="274638"/>
            <a:ext cx="8229600" cy="868362"/>
          </a:xfrm>
        </p:spPr>
        <p:txBody>
          <a:bodyPr/>
          <a:lstStyle/>
          <a:p>
            <a:r>
              <a:rPr lang="en-US" u="sng" dirty="0">
                <a:latin typeface="Times New Roman" panose="02020603050405020304" pitchFamily="18" charset="0"/>
                <a:cs typeface="Times New Roman" panose="02020603050405020304" pitchFamily="18" charset="0"/>
              </a:rPr>
              <a:t>RAMBLERS</a:t>
            </a:r>
          </a:p>
        </p:txBody>
      </p:sp>
      <p:sp>
        <p:nvSpPr>
          <p:cNvPr id="4" name="TextBox 3">
            <a:extLst>
              <a:ext uri="{FF2B5EF4-FFF2-40B4-BE49-F238E27FC236}">
                <a16:creationId xmlns:a16="http://schemas.microsoft.com/office/drawing/2014/main" id="{7662256F-5B40-DAD2-F974-7D165D08ED24}"/>
              </a:ext>
            </a:extLst>
          </p:cNvPr>
          <p:cNvSpPr txBox="1"/>
          <p:nvPr/>
        </p:nvSpPr>
        <p:spPr>
          <a:xfrm>
            <a:off x="990600" y="1295401"/>
            <a:ext cx="7239000" cy="5287962"/>
          </a:xfrm>
          <a:prstGeom prst="rect">
            <a:avLst/>
          </a:prstGeom>
          <a:noFill/>
        </p:spPr>
        <p:txBody>
          <a:bodyPr wrap="square">
            <a:noAutofit/>
          </a:bodyPr>
          <a:lstStyle/>
          <a:p>
            <a:pPr marL="0" marR="0">
              <a:buNone/>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Ramblers have seen a lot of changes.</a:t>
            </a:r>
          </a:p>
          <a:p>
            <a:pPr marL="0" marR="0">
              <a:buNone/>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buNone/>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In the 2018 edition of the Guidelines, ARS announced that </a:t>
            </a:r>
            <a:r>
              <a:rPr lang="en-US" sz="2800" b="1" i="1" kern="100" dirty="0">
                <a:effectLst/>
                <a:latin typeface="Calibri" panose="020F0502020204030204" pitchFamily="34" charset="0"/>
                <a:ea typeface="Calibri" panose="020F0502020204030204" pitchFamily="34" charset="0"/>
                <a:cs typeface="Times New Roman" panose="02020603050405020304" pitchFamily="18" charset="0"/>
              </a:rPr>
              <a:t>“The Rambler class has been eliminated. </a:t>
            </a:r>
            <a:r>
              <a:rPr lang="en-US" sz="2800" i="1" kern="100" dirty="0">
                <a:effectLst/>
                <a:latin typeface="Calibri" panose="020F0502020204030204" pitchFamily="34" charset="0"/>
                <a:ea typeface="Calibri" panose="020F0502020204030204" pitchFamily="34" charset="0"/>
                <a:cs typeface="Times New Roman" panose="02020603050405020304" pitchFamily="18" charset="0"/>
              </a:rPr>
              <a:t> Most Ramblers have been reclassified to” </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(either the OGR’s as a)  “</a:t>
            </a:r>
            <a:r>
              <a:rPr lang="en-US" sz="2800" b="1" i="1" kern="100" dirty="0">
                <a:effectLst/>
                <a:latin typeface="Calibri" panose="020F0502020204030204" pitchFamily="34" charset="0"/>
                <a:ea typeface="Calibri" panose="020F0502020204030204" pitchFamily="34" charset="0"/>
                <a:cs typeface="Times New Roman" panose="02020603050405020304" pitchFamily="18" charset="0"/>
              </a:rPr>
              <a:t>hybrid multiflora</a:t>
            </a:r>
            <a:r>
              <a:rPr lang="en-US" sz="2800" i="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kern="100" dirty="0">
                <a:effectLst/>
                <a:latin typeface="Calibri" panose="020F0502020204030204" pitchFamily="34" charset="0"/>
                <a:ea typeface="Calibri" panose="020F0502020204030204" pitchFamily="34" charset="0"/>
                <a:cs typeface="Times New Roman" panose="02020603050405020304" pitchFamily="18" charset="0"/>
              </a:rPr>
              <a:t>or</a:t>
            </a:r>
            <a:r>
              <a:rPr lang="en-US" sz="2800" i="1" kern="100" dirty="0">
                <a:effectLst/>
                <a:latin typeface="Calibri" panose="020F0502020204030204" pitchFamily="34" charset="0"/>
                <a:ea typeface="Calibri" panose="020F0502020204030204" pitchFamily="34" charset="0"/>
                <a:cs typeface="Times New Roman" panose="02020603050405020304" pitchFamily="18" charset="0"/>
              </a:rPr>
              <a:t> as a </a:t>
            </a:r>
            <a:r>
              <a:rPr lang="en-US" sz="2800" b="1" i="1" kern="100" dirty="0">
                <a:effectLst/>
                <a:latin typeface="Calibri" panose="020F0502020204030204" pitchFamily="34" charset="0"/>
                <a:ea typeface="Calibri" panose="020F0502020204030204" pitchFamily="34" charset="0"/>
                <a:cs typeface="Times New Roman" panose="02020603050405020304" pitchFamily="18" charset="0"/>
              </a:rPr>
              <a:t>hybrid </a:t>
            </a:r>
            <a:r>
              <a:rPr lang="en-US" sz="2800" b="1" i="1" kern="100" dirty="0" err="1">
                <a:effectLst/>
                <a:latin typeface="Calibri" panose="020F0502020204030204" pitchFamily="34" charset="0"/>
                <a:ea typeface="Calibri" panose="020F0502020204030204" pitchFamily="34" charset="0"/>
                <a:cs typeface="Times New Roman" panose="02020603050405020304" pitchFamily="18" charset="0"/>
              </a:rPr>
              <a:t>wichurana</a:t>
            </a:r>
            <a:r>
              <a:rPr lang="en-US" sz="2800" i="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&amp; so remained in the Climbers.</a:t>
            </a:r>
          </a:p>
          <a:p>
            <a:pPr marL="0" marR="0">
              <a:buNone/>
            </a:pPr>
            <a:br>
              <a:rPr lang="en-US" sz="2800" kern="100" dirty="0">
                <a:effectLst/>
                <a:latin typeface="Calibri" panose="020F0502020204030204" pitchFamily="34" charset="0"/>
                <a:ea typeface="Calibri" panose="020F0502020204030204" pitchFamily="34" charset="0"/>
                <a:cs typeface="Times New Roman" panose="02020603050405020304" pitchFamily="18" charset="0"/>
              </a:rPr>
            </a:b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The 2021 edition announced that </a:t>
            </a:r>
            <a:r>
              <a:rPr lang="en-US" sz="2800" b="1" kern="100" dirty="0">
                <a:effectLst/>
                <a:latin typeface="Calibri" panose="020F0502020204030204" pitchFamily="34" charset="0"/>
                <a:ea typeface="Calibri" panose="020F0502020204030204" pitchFamily="34" charset="0"/>
                <a:cs typeface="Times New Roman" panose="02020603050405020304" pitchFamily="18" charset="0"/>
              </a:rPr>
              <a:t>the Rambler Class was back, and </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that the “</a:t>
            </a:r>
            <a:r>
              <a:rPr lang="en-US" sz="2800" i="1" kern="100" dirty="0">
                <a:effectLst/>
                <a:latin typeface="Calibri" panose="020F0502020204030204" pitchFamily="34" charset="0"/>
                <a:ea typeface="Calibri" panose="020F0502020204030204" pitchFamily="34" charset="0"/>
                <a:cs typeface="Times New Roman" panose="02020603050405020304" pitchFamily="18" charset="0"/>
              </a:rPr>
              <a:t>Ramblers (R) are </a:t>
            </a:r>
            <a:r>
              <a:rPr lang="en-US" sz="2800" b="1" i="1" kern="100" dirty="0">
                <a:effectLst/>
                <a:latin typeface="Calibri" panose="020F0502020204030204" pitchFamily="34" charset="0"/>
                <a:ea typeface="Calibri" panose="020F0502020204030204" pitchFamily="34" charset="0"/>
                <a:cs typeface="Times New Roman" panose="02020603050405020304" pitchFamily="18" charset="0"/>
              </a:rPr>
              <a:t>exhibited in the climber class.”</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1176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03BEBF-AB2E-2BF9-C686-DB1CF4872114}"/>
              </a:ext>
            </a:extLst>
          </p:cNvPr>
          <p:cNvSpPr txBox="1"/>
          <p:nvPr/>
        </p:nvSpPr>
        <p:spPr>
          <a:xfrm>
            <a:off x="914400" y="1066800"/>
            <a:ext cx="7315200" cy="5334000"/>
          </a:xfrm>
          <a:prstGeom prst="rect">
            <a:avLst/>
          </a:prstGeom>
          <a:noFill/>
        </p:spPr>
        <p:txBody>
          <a:bodyPr wrap="square">
            <a:noAutofit/>
          </a:bodyPr>
          <a:lstStyle/>
          <a:p>
            <a:pPr marL="0" marR="0">
              <a:buNone/>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BUT…. ARS did not clarify if all, or only some, of those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hyb</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Multiflora &amp; Wichuraiana had been returned to Rambler status, or if some remained as OGR’s.</a:t>
            </a:r>
          </a:p>
          <a:p>
            <a:pPr marL="0" marR="0">
              <a:buNone/>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buNone/>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Apparently, the Breeders’ record keeping was poor, &amp; the genetics are mixed.</a:t>
            </a:r>
          </a:p>
          <a:p>
            <a:pPr marL="0" marR="0">
              <a:buNone/>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buNone/>
            </a:pPr>
            <a:r>
              <a:rPr lang="en-US" sz="2800" b="1" kern="100" dirty="0">
                <a:effectLst/>
                <a:latin typeface="Calibri" panose="020F0502020204030204" pitchFamily="34" charset="0"/>
                <a:ea typeface="Calibri" panose="020F0502020204030204" pitchFamily="34" charset="0"/>
                <a:cs typeface="Times New Roman" panose="02020603050405020304" pitchFamily="18" charset="0"/>
              </a:rPr>
              <a:t>So</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it is always a good idea to download the latest copy of the Guidelines from the ARS at ROSE.ORG, and ALSO the latest Buying Guide Handbook. </a:t>
            </a:r>
          </a:p>
        </p:txBody>
      </p:sp>
    </p:spTree>
    <p:extLst>
      <p:ext uri="{BB962C8B-B14F-4D97-AF65-F5344CB8AC3E}">
        <p14:creationId xmlns:p14="http://schemas.microsoft.com/office/powerpoint/2010/main" val="3413595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73162"/>
          </a:xfrm>
        </p:spPr>
        <p:txBody>
          <a:bodyPr>
            <a:normAutofit/>
          </a:bodyPr>
          <a:lstStyle/>
          <a:p>
            <a:r>
              <a:rPr lang="en-US" b="1" dirty="0">
                <a:latin typeface="Bookman Old Style" panose="02050604050505020204" pitchFamily="18" charset="0"/>
              </a:rPr>
              <a:t>POINT SCORING</a:t>
            </a:r>
          </a:p>
        </p:txBody>
      </p:sp>
      <p:sp>
        <p:nvSpPr>
          <p:cNvPr id="3" name="Content Placeholder 2"/>
          <p:cNvSpPr>
            <a:spLocks noGrp="1"/>
          </p:cNvSpPr>
          <p:nvPr>
            <p:ph idx="1"/>
          </p:nvPr>
        </p:nvSpPr>
        <p:spPr>
          <a:xfrm>
            <a:off x="457200" y="1981200"/>
            <a:ext cx="8229600" cy="4144963"/>
          </a:xfrm>
        </p:spPr>
        <p:txBody>
          <a:bodyPr>
            <a:normAutofit/>
          </a:bodyPr>
          <a:lstStyle/>
          <a:p>
            <a:r>
              <a:rPr lang="en-US" sz="4400" b="1" dirty="0"/>
              <a:t>JUDGING</a:t>
            </a:r>
            <a:r>
              <a:rPr lang="en-US" sz="4400" b="1" dirty="0">
                <a:solidFill>
                  <a:srgbClr val="0000FF"/>
                </a:solidFill>
              </a:rPr>
              <a:t> </a:t>
            </a:r>
            <a:r>
              <a:rPr lang="en-US" sz="4400" b="1" dirty="0"/>
              <a:t>IS A TEST OF OUR ABILITY TO FIND </a:t>
            </a:r>
            <a:r>
              <a:rPr lang="en-US" sz="4400" b="1" u="sng" dirty="0"/>
              <a:t>THE BEST ROSE</a:t>
            </a:r>
            <a:r>
              <a:rPr lang="en-US" sz="4400" b="1" dirty="0"/>
              <a:t>,</a:t>
            </a:r>
          </a:p>
          <a:p>
            <a:endParaRPr lang="en-US" sz="4400" b="1" dirty="0"/>
          </a:p>
          <a:p>
            <a:r>
              <a:rPr lang="en-US" sz="4400" b="1" dirty="0"/>
              <a:t> </a:t>
            </a:r>
            <a:r>
              <a:rPr lang="en-US" sz="4400" b="1" u="sng" dirty="0"/>
              <a:t>NOT</a:t>
            </a:r>
            <a:r>
              <a:rPr lang="en-US" sz="4400" b="1" dirty="0"/>
              <a:t>  OF OUR ABILITY TO FIND </a:t>
            </a:r>
            <a:r>
              <a:rPr lang="en-US" sz="4400" b="1" u="sng" dirty="0"/>
              <a:t>FLAWS</a:t>
            </a:r>
            <a:endParaRPr lang="en-US" sz="4400" b="1" dirty="0"/>
          </a:p>
        </p:txBody>
      </p:sp>
    </p:spTree>
    <p:extLst>
      <p:ext uri="{BB962C8B-B14F-4D97-AF65-F5344CB8AC3E}">
        <p14:creationId xmlns:p14="http://schemas.microsoft.com/office/powerpoint/2010/main" val="2182962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a:normAutofit fontScale="90000"/>
          </a:bodyPr>
          <a:lstStyle/>
          <a:p>
            <a:endParaRPr lang="en-US" dirty="0"/>
          </a:p>
        </p:txBody>
      </p:sp>
      <p:sp>
        <p:nvSpPr>
          <p:cNvPr id="3" name="Content Placeholder 2"/>
          <p:cNvSpPr>
            <a:spLocks noGrp="1"/>
          </p:cNvSpPr>
          <p:nvPr>
            <p:ph idx="1"/>
          </p:nvPr>
        </p:nvSpPr>
        <p:spPr>
          <a:xfrm>
            <a:off x="457200" y="914400"/>
            <a:ext cx="8229600" cy="5562600"/>
          </a:xfrm>
        </p:spPr>
        <p:txBody>
          <a:bodyPr>
            <a:normAutofit/>
          </a:bodyPr>
          <a:lstStyle/>
          <a:p>
            <a:pPr marL="0" indent="0">
              <a:buNone/>
            </a:pPr>
            <a:r>
              <a:rPr lang="en-US" dirty="0"/>
              <a:t>We are </a:t>
            </a:r>
            <a:r>
              <a:rPr lang="en-US" b="1" dirty="0"/>
              <a:t>Not</a:t>
            </a:r>
            <a:r>
              <a:rPr lang="en-US" dirty="0"/>
              <a:t> judging to find which rose </a:t>
            </a:r>
            <a:r>
              <a:rPr lang="en-US" u="sng" dirty="0"/>
              <a:t>strikes us</a:t>
            </a:r>
            <a:r>
              <a:rPr lang="en-US" dirty="0"/>
              <a:t> as the “prettiest”</a:t>
            </a:r>
          </a:p>
          <a:p>
            <a:pPr marL="0" indent="0">
              <a:buNone/>
            </a:pPr>
            <a:r>
              <a:rPr lang="en-US" dirty="0"/>
              <a:t>A Judge’s job is to determine </a:t>
            </a:r>
            <a:r>
              <a:rPr lang="en-US" u="sng" dirty="0"/>
              <a:t>which</a:t>
            </a:r>
            <a:r>
              <a:rPr lang="en-US" dirty="0"/>
              <a:t> specimen of each variety comes </a:t>
            </a:r>
            <a:r>
              <a:rPr lang="en-US" u="sng" dirty="0"/>
              <a:t>closest to the standard of Perfect Beauty</a:t>
            </a:r>
            <a:r>
              <a:rPr lang="en-US" dirty="0"/>
              <a:t> </a:t>
            </a:r>
            <a:r>
              <a:rPr lang="en-US" b="1" u="sng" dirty="0"/>
              <a:t>for its own variety</a:t>
            </a:r>
            <a:r>
              <a:rPr lang="en-US" dirty="0"/>
              <a:t>.</a:t>
            </a:r>
            <a:endParaRPr lang="en-US" u="sng" dirty="0"/>
          </a:p>
          <a:p>
            <a:r>
              <a:rPr lang="en-US" dirty="0"/>
              <a:t>ARS has created a “SCIENTIFIC” </a:t>
            </a:r>
            <a:r>
              <a:rPr lang="en-US" u="sng" dirty="0"/>
              <a:t>SYSTEM</a:t>
            </a:r>
            <a:r>
              <a:rPr lang="en-US" dirty="0"/>
              <a:t>  for evaluating “Beauty”  </a:t>
            </a:r>
            <a:r>
              <a:rPr lang="en-US" u="sng" dirty="0"/>
              <a:t>Rationally</a:t>
            </a:r>
            <a:r>
              <a:rPr lang="en-US" dirty="0"/>
              <a:t> &amp; </a:t>
            </a:r>
            <a:r>
              <a:rPr lang="en-US" u="sng" dirty="0"/>
              <a:t>Objectively</a:t>
            </a:r>
            <a:r>
              <a:rPr lang="en-US" dirty="0"/>
              <a:t>, </a:t>
            </a:r>
            <a:r>
              <a:rPr lang="en-US" b="1" dirty="0">
                <a:solidFill>
                  <a:srgbClr val="FF0000"/>
                </a:solidFill>
              </a:rPr>
              <a:t>rather than based on personal preference</a:t>
            </a:r>
            <a:r>
              <a:rPr lang="en-US" dirty="0"/>
              <a:t>.</a:t>
            </a:r>
          </a:p>
          <a:p>
            <a:r>
              <a:rPr lang="en-US" dirty="0"/>
              <a:t> This system is called “</a:t>
            </a:r>
            <a:r>
              <a:rPr lang="en-US" b="1" u="sng" dirty="0"/>
              <a:t>POINT SCORING</a:t>
            </a:r>
            <a:r>
              <a:rPr lang="en-US" dirty="0"/>
              <a:t>.”</a:t>
            </a:r>
          </a:p>
          <a:p>
            <a:endParaRPr lang="en-US" u="sng" dirty="0"/>
          </a:p>
        </p:txBody>
      </p:sp>
    </p:spTree>
    <p:extLst>
      <p:ext uri="{BB962C8B-B14F-4D97-AF65-F5344CB8AC3E}">
        <p14:creationId xmlns:p14="http://schemas.microsoft.com/office/powerpoint/2010/main" val="2608156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solidFill>
                  <a:srgbClr val="FF0000"/>
                </a:solidFill>
                <a:latin typeface="Algerian" panose="04020705040A02060702" pitchFamily="82" charset="0"/>
              </a:rPr>
              <a:t>POINT SCORING</a:t>
            </a:r>
          </a:p>
        </p:txBody>
      </p:sp>
      <p:sp>
        <p:nvSpPr>
          <p:cNvPr id="3" name="Content Placeholder 2"/>
          <p:cNvSpPr>
            <a:spLocks noGrp="1"/>
          </p:cNvSpPr>
          <p:nvPr>
            <p:ph idx="1"/>
          </p:nvPr>
        </p:nvSpPr>
        <p:spPr>
          <a:xfrm>
            <a:off x="457200" y="1600200"/>
            <a:ext cx="8229600" cy="4983162"/>
          </a:xfrm>
        </p:spPr>
        <p:txBody>
          <a:bodyPr>
            <a:normAutofit/>
          </a:bodyPr>
          <a:lstStyle/>
          <a:p>
            <a:r>
              <a:rPr lang="en-US" dirty="0"/>
              <a:t>It starts out assigning the maximum value of 100 points to each entry.</a:t>
            </a:r>
          </a:p>
          <a:p>
            <a:r>
              <a:rPr lang="en-US" dirty="0"/>
              <a:t>Then it is Judged, based on how close it comes to the full 100 points </a:t>
            </a:r>
            <a:r>
              <a:rPr lang="en-US" u="sng" dirty="0"/>
              <a:t>of </a:t>
            </a:r>
            <a:r>
              <a:rPr lang="en-US" b="1" u="sng" dirty="0"/>
              <a:t>its variety’s </a:t>
            </a:r>
            <a:r>
              <a:rPr lang="en-US" u="sng" dirty="0"/>
              <a:t>standard of perfection</a:t>
            </a:r>
          </a:p>
          <a:p>
            <a:endParaRPr lang="en-US" dirty="0"/>
          </a:p>
          <a:p>
            <a:r>
              <a:rPr lang="en-US" dirty="0"/>
              <a:t>“BEAUTY” must be graded in accordance with the ARS’ “scientific” standards of </a:t>
            </a:r>
            <a:r>
              <a:rPr lang="en-US" b="1" u="sng" dirty="0"/>
              <a:t>Point Scoring </a:t>
            </a:r>
            <a:r>
              <a:rPr lang="en-US" dirty="0"/>
              <a:t>each rose, as set forth in the ARS Guidelines</a:t>
            </a:r>
          </a:p>
          <a:p>
            <a:endParaRPr lang="en-US" dirty="0"/>
          </a:p>
        </p:txBody>
      </p:sp>
    </p:spTree>
    <p:extLst>
      <p:ext uri="{BB962C8B-B14F-4D97-AF65-F5344CB8AC3E}">
        <p14:creationId xmlns:p14="http://schemas.microsoft.com/office/powerpoint/2010/main" val="1070596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br>
              <a:rPr lang="en-US" sz="3600" b="1" dirty="0">
                <a:solidFill>
                  <a:srgbClr val="FF0000"/>
                </a:solidFill>
              </a:rPr>
            </a:br>
            <a:r>
              <a:rPr lang="en-US" sz="3100" b="1" dirty="0">
                <a:solidFill>
                  <a:srgbClr val="FF0000"/>
                </a:solidFill>
              </a:rPr>
              <a:t>WHERE DO 100 POINTS COME FROM ? </a:t>
            </a:r>
            <a:br>
              <a:rPr lang="en-US" sz="3100" b="1" dirty="0">
                <a:solidFill>
                  <a:srgbClr val="FF0000"/>
                </a:solidFill>
              </a:rPr>
            </a:br>
            <a:r>
              <a:rPr lang="en-US" sz="3100" b="1" dirty="0"/>
              <a:t>SCORE CARD – Generic</a:t>
            </a:r>
            <a:br>
              <a:rPr lang="en-US" sz="3600" b="1" dirty="0"/>
            </a:br>
            <a:r>
              <a:rPr lang="en-US" sz="2700" b="1" dirty="0"/>
              <a:t>(IN MOST CASES)</a:t>
            </a:r>
          </a:p>
        </p:txBody>
      </p:sp>
      <p:sp>
        <p:nvSpPr>
          <p:cNvPr id="3" name="Content Placeholder 2"/>
          <p:cNvSpPr>
            <a:spLocks noGrp="1"/>
          </p:cNvSpPr>
          <p:nvPr>
            <p:ph idx="1"/>
          </p:nvPr>
        </p:nvSpPr>
        <p:spPr>
          <a:xfrm>
            <a:off x="457200" y="1600200"/>
            <a:ext cx="8458200" cy="4983162"/>
          </a:xfrm>
        </p:spPr>
        <p:txBody>
          <a:bodyPr>
            <a:normAutofit fontScale="70000" lnSpcReduction="20000"/>
          </a:bodyPr>
          <a:lstStyle/>
          <a:p>
            <a:pPr marL="0" marR="0">
              <a:lnSpc>
                <a:spcPct val="150000"/>
              </a:lnSpc>
              <a:spcBef>
                <a:spcPts val="0"/>
              </a:spcBef>
              <a:spcAft>
                <a:spcPts val="0"/>
              </a:spcAft>
            </a:pPr>
            <a:r>
              <a:rPr lang="en-US" sz="3600" b="1" dirty="0">
                <a:ea typeface="Calibri"/>
                <a:cs typeface="Times New Roman"/>
              </a:rPr>
              <a:t>They’re based on the 6  PRIME ELEMENTS  of a Rose</a:t>
            </a:r>
          </a:p>
          <a:p>
            <a:pPr marL="0" marR="0">
              <a:lnSpc>
                <a:spcPct val="150000"/>
              </a:lnSpc>
              <a:spcBef>
                <a:spcPts val="0"/>
              </a:spcBef>
              <a:spcAft>
                <a:spcPts val="0"/>
              </a:spcAft>
            </a:pPr>
            <a:r>
              <a:rPr lang="en-US" sz="3600" b="1" dirty="0">
                <a:ea typeface="Calibri"/>
                <a:cs typeface="Times New Roman"/>
              </a:rPr>
              <a:t>FORM</a:t>
            </a:r>
            <a:r>
              <a:rPr lang="en-US" sz="3600" dirty="0">
                <a:ea typeface="Calibri"/>
                <a:cs typeface="Times New Roman"/>
              </a:rPr>
              <a:t>  (shape) of the </a:t>
            </a:r>
            <a:r>
              <a:rPr lang="en-US" sz="3600" u="sng" dirty="0">
                <a:ea typeface="Calibri"/>
                <a:cs typeface="Times New Roman"/>
              </a:rPr>
              <a:t>BLOOM</a:t>
            </a:r>
            <a:r>
              <a:rPr lang="en-US" sz="3600" dirty="0">
                <a:ea typeface="Calibri"/>
                <a:cs typeface="Times New Roman"/>
              </a:rPr>
              <a:t>   –   25 Points  </a:t>
            </a:r>
          </a:p>
          <a:p>
            <a:pPr marL="0" marR="0">
              <a:lnSpc>
                <a:spcPct val="150000"/>
              </a:lnSpc>
              <a:spcBef>
                <a:spcPts val="0"/>
              </a:spcBef>
              <a:spcAft>
                <a:spcPts val="0"/>
              </a:spcAft>
            </a:pPr>
            <a:r>
              <a:rPr lang="en-US" sz="3600" b="1" dirty="0">
                <a:ea typeface="Calibri"/>
                <a:cs typeface="Times New Roman"/>
              </a:rPr>
              <a:t>COLOR</a:t>
            </a:r>
            <a:r>
              <a:rPr lang="en-US" sz="3600" dirty="0">
                <a:ea typeface="Calibri"/>
                <a:cs typeface="Times New Roman"/>
              </a:rPr>
              <a:t> of the </a:t>
            </a:r>
            <a:r>
              <a:rPr lang="en-US" sz="3600" u="sng" dirty="0">
                <a:ea typeface="Calibri"/>
                <a:cs typeface="Times New Roman"/>
              </a:rPr>
              <a:t>BLOOM</a:t>
            </a:r>
            <a:r>
              <a:rPr lang="en-US" sz="3600" dirty="0">
                <a:ea typeface="Calibri"/>
                <a:cs typeface="Times New Roman"/>
              </a:rPr>
              <a:t>  — 20 Points </a:t>
            </a:r>
          </a:p>
          <a:p>
            <a:pPr marL="0" marR="0">
              <a:lnSpc>
                <a:spcPct val="150000"/>
              </a:lnSpc>
              <a:spcBef>
                <a:spcPts val="0"/>
              </a:spcBef>
              <a:spcAft>
                <a:spcPts val="0"/>
              </a:spcAft>
            </a:pPr>
            <a:r>
              <a:rPr lang="en-US" sz="3600" b="1" dirty="0">
                <a:ea typeface="Calibri"/>
                <a:cs typeface="Times New Roman"/>
              </a:rPr>
              <a:t>SUBSTANCE</a:t>
            </a:r>
            <a:r>
              <a:rPr lang="en-US" sz="3600" dirty="0">
                <a:ea typeface="Calibri"/>
                <a:cs typeface="Times New Roman"/>
              </a:rPr>
              <a:t> of the </a:t>
            </a:r>
            <a:r>
              <a:rPr lang="en-US" sz="3600" u="sng" dirty="0">
                <a:ea typeface="Calibri"/>
                <a:cs typeface="Times New Roman"/>
              </a:rPr>
              <a:t>BLOOM</a:t>
            </a:r>
            <a:r>
              <a:rPr lang="en-US" sz="3600" dirty="0">
                <a:ea typeface="Calibri"/>
                <a:cs typeface="Times New Roman"/>
              </a:rPr>
              <a:t>  — 15 points </a:t>
            </a:r>
          </a:p>
          <a:p>
            <a:pPr marL="0" marR="0">
              <a:lnSpc>
                <a:spcPct val="150000"/>
              </a:lnSpc>
              <a:spcBef>
                <a:spcPts val="0"/>
              </a:spcBef>
              <a:spcAft>
                <a:spcPts val="0"/>
              </a:spcAft>
            </a:pPr>
            <a:r>
              <a:rPr lang="en-US" sz="3600" b="1" dirty="0">
                <a:ea typeface="Calibri"/>
                <a:cs typeface="Times New Roman"/>
              </a:rPr>
              <a:t>STEM and FOLIAGE </a:t>
            </a:r>
            <a:r>
              <a:rPr lang="en-US" sz="3600" dirty="0">
                <a:ea typeface="Calibri"/>
                <a:cs typeface="Times New Roman"/>
              </a:rPr>
              <a:t>— 20 points </a:t>
            </a:r>
          </a:p>
          <a:p>
            <a:pPr marL="0" marR="0">
              <a:lnSpc>
                <a:spcPct val="150000"/>
              </a:lnSpc>
              <a:spcBef>
                <a:spcPts val="0"/>
              </a:spcBef>
              <a:spcAft>
                <a:spcPts val="0"/>
              </a:spcAft>
            </a:pPr>
            <a:r>
              <a:rPr lang="en-US" sz="3600" b="1" dirty="0">
                <a:ea typeface="Calibri"/>
                <a:cs typeface="Times New Roman"/>
              </a:rPr>
              <a:t>BALANCE and PROPORTION</a:t>
            </a:r>
            <a:r>
              <a:rPr lang="en-US" sz="3600" dirty="0">
                <a:ea typeface="Calibri"/>
                <a:cs typeface="Times New Roman"/>
              </a:rPr>
              <a:t> —10 Points </a:t>
            </a:r>
          </a:p>
          <a:p>
            <a:pPr marL="0" marR="0">
              <a:lnSpc>
                <a:spcPct val="150000"/>
              </a:lnSpc>
              <a:spcBef>
                <a:spcPts val="0"/>
              </a:spcBef>
              <a:spcAft>
                <a:spcPts val="0"/>
              </a:spcAft>
            </a:pPr>
            <a:r>
              <a:rPr lang="en-US" sz="3600" b="1" dirty="0">
                <a:ea typeface="Calibri"/>
                <a:cs typeface="Times New Roman"/>
              </a:rPr>
              <a:t>SIZE</a:t>
            </a:r>
            <a:r>
              <a:rPr lang="en-US" sz="3600" dirty="0">
                <a:ea typeface="Calibri"/>
                <a:cs typeface="Times New Roman"/>
              </a:rPr>
              <a:t> of the BLOOM  — 10 Points</a:t>
            </a:r>
          </a:p>
          <a:p>
            <a:pPr marL="0" marR="0">
              <a:lnSpc>
                <a:spcPct val="150000"/>
              </a:lnSpc>
              <a:spcBef>
                <a:spcPts val="0"/>
              </a:spcBef>
              <a:spcAft>
                <a:spcPts val="0"/>
              </a:spcAft>
            </a:pPr>
            <a:r>
              <a:rPr lang="en-US" sz="3600" dirty="0">
                <a:ea typeface="Calibri"/>
                <a:cs typeface="Times New Roman"/>
              </a:rPr>
              <a:t>                                          --------------------------</a:t>
            </a:r>
          </a:p>
          <a:p>
            <a:pPr marL="0" marR="0">
              <a:lnSpc>
                <a:spcPct val="150000"/>
              </a:lnSpc>
              <a:spcBef>
                <a:spcPts val="0"/>
              </a:spcBef>
              <a:spcAft>
                <a:spcPts val="0"/>
              </a:spcAft>
            </a:pPr>
            <a:r>
              <a:rPr lang="en-US" sz="3600" dirty="0">
                <a:ea typeface="Calibri"/>
                <a:cs typeface="Times New Roman"/>
              </a:rPr>
              <a:t>                                                    100  Points</a:t>
            </a:r>
          </a:p>
          <a:p>
            <a:pPr marL="0" marR="0">
              <a:lnSpc>
                <a:spcPct val="150000"/>
              </a:lnSpc>
              <a:spcBef>
                <a:spcPts val="0"/>
              </a:spcBef>
              <a:spcAft>
                <a:spcPts val="0"/>
              </a:spcAft>
            </a:pPr>
            <a:endParaRPr lang="en-US" sz="3600" dirty="0"/>
          </a:p>
        </p:txBody>
      </p:sp>
    </p:spTree>
    <p:extLst>
      <p:ext uri="{BB962C8B-B14F-4D97-AF65-F5344CB8AC3E}">
        <p14:creationId xmlns:p14="http://schemas.microsoft.com/office/powerpoint/2010/main" val="1599165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019E9E-55A1-1CAE-0BE0-6015E88439F8}"/>
              </a:ext>
            </a:extLst>
          </p:cNvPr>
          <p:cNvSpPr txBox="1"/>
          <p:nvPr/>
        </p:nvSpPr>
        <p:spPr>
          <a:xfrm>
            <a:off x="381000" y="533400"/>
            <a:ext cx="8534400" cy="6019800"/>
          </a:xfrm>
          <a:prstGeom prst="rect">
            <a:avLst/>
          </a:prstGeom>
          <a:noFill/>
        </p:spPr>
        <p:txBody>
          <a:bodyPr wrap="square">
            <a:noAutofit/>
          </a:bodyPr>
          <a:lstStyle/>
          <a:p>
            <a:pPr algn="ctr"/>
            <a:r>
              <a:rPr lang="en-US" sz="2400" b="1" u="sng" kern="100" dirty="0">
                <a:latin typeface="Calibri" panose="020F0502020204030204" pitchFamily="34" charset="0"/>
                <a:ea typeface="Calibri" panose="020F0502020204030204" pitchFamily="34" charset="0"/>
                <a:cs typeface="Times New Roman" panose="02020603050405020304" pitchFamily="18" charset="0"/>
              </a:rPr>
              <a:t>Score Card</a:t>
            </a:r>
            <a:r>
              <a:rPr lang="en-US" sz="2400" b="1" kern="100" dirty="0">
                <a:latin typeface="Calibri" panose="020F0502020204030204" pitchFamily="34" charset="0"/>
                <a:ea typeface="Calibri" panose="020F0502020204030204" pitchFamily="34" charset="0"/>
                <a:cs typeface="Times New Roman" panose="02020603050405020304" pitchFamily="18" charset="0"/>
              </a:rPr>
              <a:t>   </a:t>
            </a:r>
            <a:r>
              <a:rPr lang="en-US" sz="2400" dirty="0"/>
              <a:t>for  </a:t>
            </a:r>
            <a:r>
              <a:rPr lang="en-US" sz="2400" b="1" u="sng" dirty="0">
                <a:solidFill>
                  <a:srgbClr val="FF0000"/>
                </a:solidFill>
              </a:rPr>
              <a:t>SEEDLINGS</a:t>
            </a:r>
            <a:r>
              <a:rPr lang="en-US" sz="2400" dirty="0"/>
              <a:t>  and  </a:t>
            </a:r>
            <a:r>
              <a:rPr lang="en-US" sz="2400" b="1" u="sng" dirty="0">
                <a:solidFill>
                  <a:srgbClr val="FF0000"/>
                </a:solidFill>
              </a:rPr>
              <a:t>SPORTS</a:t>
            </a:r>
          </a:p>
          <a:p>
            <a:pPr algn="ctr"/>
            <a:endParaRPr lang="en-US" sz="2000" dirty="0"/>
          </a:p>
          <a:p>
            <a:endParaRPr lang="en-US" sz="2000" dirty="0"/>
          </a:p>
          <a:p>
            <a:r>
              <a:rPr lang="en-US" sz="2400" b="1" dirty="0">
                <a:solidFill>
                  <a:srgbClr val="FF0000"/>
                </a:solidFill>
              </a:rPr>
              <a:t>ORIGINALITY</a:t>
            </a:r>
            <a:r>
              <a:rPr lang="en-US" sz="2000" dirty="0">
                <a:solidFill>
                  <a:srgbClr val="FF0000"/>
                </a:solidFill>
              </a:rPr>
              <a:t>......................................................... 20 </a:t>
            </a:r>
          </a:p>
          <a:p>
            <a:r>
              <a:rPr lang="en-US" sz="2000" dirty="0"/>
              <a:t>FORM........................................................................ 20 </a:t>
            </a:r>
          </a:p>
          <a:p>
            <a:r>
              <a:rPr lang="en-US" sz="2000" dirty="0"/>
              <a:t>COLOR....................................................................... 20 </a:t>
            </a:r>
          </a:p>
          <a:p>
            <a:r>
              <a:rPr lang="en-US" sz="2000" dirty="0"/>
              <a:t>SUBSTANCE............................................................... 20 </a:t>
            </a:r>
          </a:p>
          <a:p>
            <a:r>
              <a:rPr lang="en-US" sz="2000" dirty="0"/>
              <a:t>STEM AND FOLIAGE.................................................. 10 </a:t>
            </a:r>
          </a:p>
          <a:p>
            <a:r>
              <a:rPr lang="en-US" sz="2000" dirty="0"/>
              <a:t>BALANCE AND PROPORTION...................................... 5 </a:t>
            </a:r>
          </a:p>
          <a:p>
            <a:r>
              <a:rPr lang="en-US" sz="2000" dirty="0"/>
              <a:t>SIZE............................................................................. 5 </a:t>
            </a:r>
          </a:p>
          <a:p>
            <a:r>
              <a:rPr lang="en-US" sz="2000" dirty="0"/>
              <a:t>TOTAL..................................................................... 100  Points</a:t>
            </a:r>
          </a:p>
          <a:p>
            <a:r>
              <a:rPr lang="en-US" sz="2000" dirty="0"/>
              <a:t>  </a:t>
            </a:r>
          </a:p>
          <a:p>
            <a:r>
              <a:rPr lang="en-US" sz="2000" dirty="0"/>
              <a:t>Seedlings and sports can be of any rose type and should be judged by the standards of that type. </a:t>
            </a:r>
          </a:p>
          <a:p>
            <a:r>
              <a:rPr lang="en-US" sz="2000" dirty="0"/>
              <a:t>However, originality of the characteristics of the variety is given extra consideration in the point scoring of the specimen. Originality or novelty represents beauty that is different from other roses in commerce. </a:t>
            </a:r>
          </a:p>
          <a:p>
            <a:r>
              <a:rPr lang="en-US" sz="2000" dirty="0"/>
              <a:t>Originality should not represent something strange or ugly. </a:t>
            </a:r>
          </a:p>
        </p:txBody>
      </p:sp>
    </p:spTree>
    <p:extLst>
      <p:ext uri="{BB962C8B-B14F-4D97-AF65-F5344CB8AC3E}">
        <p14:creationId xmlns:p14="http://schemas.microsoft.com/office/powerpoint/2010/main" val="3676876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979719-E999-EE31-8390-07B597F75DF3}"/>
              </a:ext>
            </a:extLst>
          </p:cNvPr>
          <p:cNvSpPr txBox="1"/>
          <p:nvPr/>
        </p:nvSpPr>
        <p:spPr>
          <a:xfrm>
            <a:off x="990600" y="474345"/>
            <a:ext cx="7239000" cy="4616648"/>
          </a:xfrm>
          <a:prstGeom prst="rect">
            <a:avLst/>
          </a:prstGeom>
          <a:noFill/>
        </p:spPr>
        <p:txBody>
          <a:bodyPr wrap="square">
            <a:spAutoFit/>
          </a:bodyPr>
          <a:lstStyle/>
          <a:p>
            <a:pPr marL="0" marR="0">
              <a:buNone/>
            </a:pP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POINT SCORING  CHALLENGES  &amp;  COLLECTIONS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t>
            </a:r>
            <a:r>
              <a:rPr lang="en-US" sz="1800" b="1" u="sng"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CHALLENGE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CLASSES, </a:t>
            </a:r>
            <a:r>
              <a:rPr lang="en-US" sz="18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PLACEMENT</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OF THE SPECIMENS </a:t>
            </a:r>
            <a:r>
              <a:rPr lang="en-US" sz="18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IS PART OF THE EVALUATION.</a:t>
            </a:r>
            <a:endParaRPr lang="en-US" sz="18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judge must not only judge each specimen on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its own merit,</a:t>
            </a:r>
            <a:endParaRPr lang="en-US" b="1" kern="100" dirty="0">
              <a:latin typeface="Calibri" panose="020F0502020204030204" pitchFamily="34" charset="0"/>
              <a:ea typeface="Calibri" panose="020F0502020204030204" pitchFamily="34" charset="0"/>
              <a:cs typeface="Times New Roman" panose="02020603050405020304" pitchFamily="18" charset="0"/>
            </a:endParaRPr>
          </a:p>
          <a:p>
            <a:pPr marL="0" marR="0">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judge must also evaluate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the overall appearance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kern="100" dirty="0">
                <a:effectLst/>
                <a:latin typeface="Calibri" panose="020F0502020204030204" pitchFamily="34" charset="0"/>
                <a:ea typeface="Calibri" panose="020F0502020204030204" pitchFamily="34" charset="0"/>
                <a:cs typeface="Times New Roman" panose="02020603050405020304" pitchFamily="18" charset="0"/>
              </a:rPr>
              <a:t>of the whole exhibit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buNone/>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buNone/>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Therefore, </a:t>
            </a:r>
            <a:r>
              <a:rPr lang="en-US" sz="1800" b="1" u="sng" kern="100" dirty="0">
                <a:effectLst/>
                <a:latin typeface="Calibri" panose="020F0502020204030204" pitchFamily="34" charset="0"/>
                <a:ea typeface="Calibri" panose="020F0502020204030204" pitchFamily="34" charset="0"/>
                <a:cs typeface="Times New Roman" panose="02020603050405020304" pitchFamily="18" charset="0"/>
              </a:rPr>
              <a:t>NEVER TOUCH  A CHALLENGE EXHIBIT</a:t>
            </a:r>
            <a:r>
              <a:rPr lang="en-US" sz="1800" u="sng"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BEFORE IT IS JUDGED.</a:t>
            </a:r>
          </a:p>
          <a:p>
            <a:pPr marL="0" marR="0">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buNone/>
            </a:pPr>
            <a:r>
              <a:rPr lang="en-US" sz="2400" b="1" u="sng" kern="100" dirty="0">
                <a:effectLst/>
                <a:latin typeface="Calibri" panose="020F0502020204030204" pitchFamily="34" charset="0"/>
                <a:ea typeface="Calibri" panose="020F0502020204030204" pitchFamily="34" charset="0"/>
                <a:cs typeface="Times New Roman" panose="02020603050405020304" pitchFamily="18" charset="0"/>
              </a:rPr>
              <a:t>SCORE CARD FOR JUDGING CHALLENGE CLASSES </a:t>
            </a:r>
            <a:endParaRPr lang="en-US" sz="2400" u="sng"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buNone/>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Challenge classes are judged using the following scorecard: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Horticultural Excellence of the Individual Specimens................. 80 </a:t>
            </a:r>
          </a:p>
          <a:p>
            <a:pPr marL="0" marR="0">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Overall Appearance of the Exhibit.............................................. 20 </a:t>
            </a:r>
          </a:p>
          <a:p>
            <a:pPr marL="0" marR="0">
              <a:buNone/>
            </a:pPr>
            <a:r>
              <a:rPr lang="en-US" kern="100" dirty="0">
                <a:latin typeface="Calibri" panose="020F0502020204030204" pitchFamily="34" charset="0"/>
                <a:ea typeface="Calibri" panose="020F0502020204030204" pitchFamily="34" charset="0"/>
                <a:cs typeface="Times New Roman" panose="02020603050405020304" pitchFamily="18" charset="0"/>
              </a:rPr>
              <a:t>                                                                                                  Total  100  Points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3268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376B3D-4916-4289-E002-5064D3F48864}"/>
              </a:ext>
            </a:extLst>
          </p:cNvPr>
          <p:cNvSpPr txBox="1"/>
          <p:nvPr/>
        </p:nvSpPr>
        <p:spPr>
          <a:xfrm>
            <a:off x="914400" y="3244334"/>
            <a:ext cx="7620000" cy="584775"/>
          </a:xfrm>
          <a:prstGeom prst="rect">
            <a:avLst/>
          </a:prstGeom>
          <a:noFill/>
        </p:spPr>
        <p:txBody>
          <a:bodyPr wrap="square">
            <a:spAutoFit/>
          </a:bodyPr>
          <a:lstStyle/>
          <a:p>
            <a:r>
              <a:rPr lang="en-US" sz="3200" b="1" u="sng" dirty="0">
                <a:latin typeface="Times New Roman" panose="02020603050405020304" pitchFamily="18" charset="0"/>
                <a:cs typeface="Times New Roman" panose="02020603050405020304" pitchFamily="18" charset="0"/>
              </a:rPr>
              <a:t>DISQUALIFICATIONS  vs.  PENALTIES</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7889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7D6E93-6414-357C-6A10-4F57D75EED7E}"/>
              </a:ext>
            </a:extLst>
          </p:cNvPr>
          <p:cNvSpPr txBox="1"/>
          <p:nvPr/>
        </p:nvSpPr>
        <p:spPr>
          <a:xfrm>
            <a:off x="381000" y="990600"/>
            <a:ext cx="8382000" cy="4038600"/>
          </a:xfrm>
          <a:prstGeom prst="rect">
            <a:avLst/>
          </a:prstGeom>
          <a:noFill/>
        </p:spPr>
        <p:txBody>
          <a:bodyPr wrap="square">
            <a:noAutofit/>
          </a:bodyPr>
          <a:lstStyle/>
          <a:p>
            <a:pPr marL="0" marR="0">
              <a:buNone/>
            </a:pPr>
            <a:r>
              <a:rPr lang="en-US" sz="2800" b="1" u="sng" kern="100" dirty="0">
                <a:effectLst/>
                <a:latin typeface="Calibri" panose="020F0502020204030204" pitchFamily="34" charset="0"/>
                <a:ea typeface="Calibri" panose="020F0502020204030204" pitchFamily="34" charset="0"/>
                <a:cs typeface="Times New Roman" panose="02020603050405020304" pitchFamily="18" charset="0"/>
              </a:rPr>
              <a:t>Score Card</a:t>
            </a:r>
            <a:r>
              <a:rPr lang="en-US" sz="2800" b="1" kern="100" dirty="0">
                <a:effectLst/>
                <a:latin typeface="Calibri" panose="020F0502020204030204" pitchFamily="34" charset="0"/>
                <a:ea typeface="Calibri" panose="020F0502020204030204" pitchFamily="34" charset="0"/>
                <a:cs typeface="Times New Roman" panose="02020603050405020304" pitchFamily="18" charset="0"/>
              </a:rPr>
              <a:t>  for Judging  </a:t>
            </a:r>
            <a:r>
              <a:rPr lang="en-US" sz="2800" b="1" u="sng"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CHALLENGE</a:t>
            </a:r>
            <a:r>
              <a:rPr lang="en-US" sz="2800" b="1" kern="100" dirty="0">
                <a:effectLst/>
                <a:latin typeface="Calibri" panose="020F0502020204030204" pitchFamily="34" charset="0"/>
                <a:ea typeface="Calibri" panose="020F0502020204030204" pitchFamily="34" charset="0"/>
                <a:cs typeface="Times New Roman" panose="02020603050405020304" pitchFamily="18" charset="0"/>
              </a:rPr>
              <a:t>  Classes </a:t>
            </a:r>
          </a:p>
          <a:p>
            <a:pPr marL="0" marR="0" algn="ctr">
              <a:buNone/>
            </a:pPr>
            <a:r>
              <a:rPr lang="en-US" sz="2400" b="1" kern="100" dirty="0">
                <a:latin typeface="Calibri" panose="020F0502020204030204" pitchFamily="34" charset="0"/>
                <a:ea typeface="Calibri" panose="020F0502020204030204" pitchFamily="34" charset="0"/>
                <a:cs typeface="Times New Roman" panose="02020603050405020304" pitchFamily="18" charset="0"/>
              </a:rPr>
              <a:t>(Not  Collection Classes</a:t>
            </a:r>
            <a:r>
              <a:rPr lang="en-US" b="1" kern="100" dirty="0">
                <a:latin typeface="Calibri" panose="020F0502020204030204" pitchFamily="34" charset="0"/>
                <a:ea typeface="Calibri" panose="020F0502020204030204" pitchFamily="34" charset="0"/>
                <a:cs typeface="Times New Roman" panose="02020603050405020304" pitchFamily="18" charset="0"/>
              </a:rPr>
              <a:t>)</a:t>
            </a:r>
          </a:p>
          <a:p>
            <a:pPr marL="0" marR="0">
              <a:buNone/>
            </a:pP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buNone/>
            </a:pPr>
            <a:r>
              <a:rPr lang="en-US" sz="2400" b="1" kern="100" dirty="0">
                <a:effectLst/>
                <a:latin typeface="Calibri" panose="020F0502020204030204" pitchFamily="34" charset="0"/>
                <a:ea typeface="Calibri" panose="020F0502020204030204" pitchFamily="34" charset="0"/>
                <a:cs typeface="Times New Roman" panose="02020603050405020304" pitchFamily="18" charset="0"/>
              </a:rPr>
              <a:t>Challenge classes are judged using the following scorecard: </a:t>
            </a:r>
          </a:p>
          <a:p>
            <a:pPr marL="0" marR="0">
              <a:buNone/>
            </a:pP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buNone/>
            </a:pPr>
            <a:r>
              <a:rPr lang="en-US" sz="2400" b="1" kern="100" dirty="0">
                <a:effectLst/>
                <a:latin typeface="Calibri" panose="020F0502020204030204" pitchFamily="34" charset="0"/>
                <a:ea typeface="Calibri" panose="020F0502020204030204" pitchFamily="34" charset="0"/>
                <a:cs typeface="Times New Roman" panose="02020603050405020304" pitchFamily="18" charset="0"/>
              </a:rPr>
              <a:t>Horticultural Excellence </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of the Individual Specimens...... 80</a:t>
            </a:r>
          </a:p>
          <a:p>
            <a:pPr marL="0" marR="0">
              <a:buNone/>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buNone/>
            </a:pPr>
            <a:r>
              <a:rPr lang="en-US" sz="2400" b="1" kern="100" dirty="0">
                <a:effectLst/>
                <a:latin typeface="Calibri" panose="020F0502020204030204" pitchFamily="34" charset="0"/>
                <a:ea typeface="Calibri" panose="020F0502020204030204" pitchFamily="34" charset="0"/>
                <a:cs typeface="Times New Roman" panose="02020603050405020304" pitchFamily="18" charset="0"/>
              </a:rPr>
              <a:t>Overall Appearance </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of the Exhibit...................................  </a:t>
            </a:r>
            <a:r>
              <a:rPr lang="en-US" sz="2400" u="sng" kern="100" dirty="0">
                <a:effectLst/>
                <a:latin typeface="Calibri" panose="020F0502020204030204" pitchFamily="34" charset="0"/>
                <a:ea typeface="Calibri" panose="020F0502020204030204" pitchFamily="34" charset="0"/>
                <a:cs typeface="Times New Roman" panose="02020603050405020304" pitchFamily="18" charset="0"/>
              </a:rPr>
              <a:t>20</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buNone/>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kern="100" dirty="0">
                <a:latin typeface="Calibri" panose="020F0502020204030204" pitchFamily="34" charset="0"/>
                <a:ea typeface="Calibri" panose="020F0502020204030204" pitchFamily="34" charset="0"/>
                <a:cs typeface="Times New Roman" panose="02020603050405020304" pitchFamily="18" charset="0"/>
              </a:rPr>
              <a:t>                                                            </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100  Points</a:t>
            </a:r>
          </a:p>
          <a:p>
            <a:pPr marL="0" marR="0">
              <a:buNone/>
            </a:pP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buNone/>
            </a:pPr>
            <a:r>
              <a:rPr lang="en-US" sz="2400" kern="100" dirty="0">
                <a:latin typeface="Calibri" panose="020F0502020204030204" pitchFamily="34" charset="0"/>
                <a:ea typeface="Calibri" panose="020F0502020204030204" pitchFamily="34" charset="0"/>
                <a:cs typeface="Times New Roman" panose="02020603050405020304" pitchFamily="18" charset="0"/>
              </a:rPr>
              <a:t>More on these later.</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66297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C1C31-9CA8-D2FD-D7B8-C08E0285C437}"/>
              </a:ext>
            </a:extLst>
          </p:cNvPr>
          <p:cNvSpPr>
            <a:spLocks noGrp="1"/>
          </p:cNvSpPr>
          <p:nvPr>
            <p:ph type="title"/>
          </p:nvPr>
        </p:nvSpPr>
        <p:spPr/>
        <p:txBody>
          <a:bodyPr>
            <a:normAutofit/>
          </a:bodyPr>
          <a:lstStyle/>
          <a:p>
            <a:r>
              <a:rPr lang="en-US" dirty="0"/>
              <a:t>DEFINING THE 6  PRIME ELEMENTS</a:t>
            </a:r>
          </a:p>
        </p:txBody>
      </p:sp>
      <p:sp>
        <p:nvSpPr>
          <p:cNvPr id="3" name="Content Placeholder 2">
            <a:extLst>
              <a:ext uri="{FF2B5EF4-FFF2-40B4-BE49-F238E27FC236}">
                <a16:creationId xmlns:a16="http://schemas.microsoft.com/office/drawing/2014/main" id="{863B98F0-4BB3-065C-B623-E1C1423D5DED}"/>
              </a:ext>
            </a:extLst>
          </p:cNvPr>
          <p:cNvSpPr>
            <a:spLocks noGrp="1"/>
          </p:cNvSpPr>
          <p:nvPr>
            <p:ph idx="1"/>
          </p:nvPr>
        </p:nvSpPr>
        <p:spPr/>
        <p:txBody>
          <a:bodyPr/>
          <a:lstStyle/>
          <a:p>
            <a:r>
              <a:rPr lang="en-US" dirty="0"/>
              <a:t>In the Guidelines,  </a:t>
            </a:r>
            <a:r>
              <a:rPr lang="en-US" b="1" dirty="0"/>
              <a:t>the Prime Elements are defined somewhat differently in different groups</a:t>
            </a:r>
            <a:r>
              <a:rPr lang="en-US" dirty="0"/>
              <a:t>.</a:t>
            </a:r>
          </a:p>
          <a:p>
            <a:endParaRPr lang="en-US" dirty="0"/>
          </a:p>
          <a:p>
            <a:r>
              <a:rPr lang="en-US" dirty="0"/>
              <a:t>i.e.  “</a:t>
            </a:r>
            <a:r>
              <a:rPr lang="en-US" b="1" dirty="0"/>
              <a:t>Form</a:t>
            </a:r>
            <a:r>
              <a:rPr lang="en-US" dirty="0"/>
              <a:t>” is </a:t>
            </a:r>
            <a:r>
              <a:rPr lang="en-US" u="sng" dirty="0"/>
              <a:t>defined differently</a:t>
            </a:r>
            <a:r>
              <a:rPr lang="en-US" dirty="0"/>
              <a:t> for</a:t>
            </a:r>
          </a:p>
          <a:p>
            <a:r>
              <a:rPr lang="en-US" dirty="0"/>
              <a:t> HT’s,  Sprays,  OGR’s,  Shrubs,  etc.</a:t>
            </a:r>
          </a:p>
          <a:p>
            <a:r>
              <a:rPr lang="en-US" b="1" dirty="0"/>
              <a:t>“Substance” differs with OGR’s  </a:t>
            </a:r>
          </a:p>
          <a:p>
            <a:r>
              <a:rPr lang="en-US" dirty="0"/>
              <a:t>And so on.</a:t>
            </a:r>
          </a:p>
        </p:txBody>
      </p:sp>
    </p:spTree>
    <p:extLst>
      <p:ext uri="{BB962C8B-B14F-4D97-AF65-F5344CB8AC3E}">
        <p14:creationId xmlns:p14="http://schemas.microsoft.com/office/powerpoint/2010/main" val="11177958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A ROSE LOSE POINTS ?</a:t>
            </a:r>
          </a:p>
        </p:txBody>
      </p:sp>
      <p:sp>
        <p:nvSpPr>
          <p:cNvPr id="3" name="Content Placeholder 2"/>
          <p:cNvSpPr>
            <a:spLocks noGrp="1"/>
          </p:cNvSpPr>
          <p:nvPr>
            <p:ph idx="1"/>
          </p:nvPr>
        </p:nvSpPr>
        <p:spPr>
          <a:xfrm>
            <a:off x="609600" y="1295400"/>
            <a:ext cx="8229600" cy="5105400"/>
          </a:xfrm>
        </p:spPr>
        <p:txBody>
          <a:bodyPr>
            <a:normAutofit/>
          </a:bodyPr>
          <a:lstStyle/>
          <a:p>
            <a:r>
              <a:rPr lang="en-US" dirty="0"/>
              <a:t>All specimens start out with 100 points</a:t>
            </a:r>
          </a:p>
          <a:p>
            <a:r>
              <a:rPr lang="en-US" dirty="0"/>
              <a:t>BUT, no rose is flawless.    </a:t>
            </a:r>
          </a:p>
          <a:p>
            <a:r>
              <a:rPr lang="en-US" b="1" dirty="0"/>
              <a:t>Judges deduct “Penalty”</a:t>
            </a:r>
            <a:r>
              <a:rPr lang="en-US" dirty="0"/>
              <a:t>  </a:t>
            </a:r>
            <a:r>
              <a:rPr lang="en-US" b="1" dirty="0"/>
              <a:t>Points</a:t>
            </a:r>
            <a:r>
              <a:rPr lang="en-US" dirty="0"/>
              <a:t> from a rose for its flaws in the 6 Prime Elements  of a Rose, (Form, Color, Substance, etc.)  </a:t>
            </a:r>
          </a:p>
          <a:p>
            <a:r>
              <a:rPr lang="en-US" dirty="0"/>
              <a:t>The degree of the penalty depends on the </a:t>
            </a:r>
            <a:r>
              <a:rPr lang="en-US" u="sng" dirty="0"/>
              <a:t>Degree of Impairment</a:t>
            </a:r>
            <a:r>
              <a:rPr lang="en-US" dirty="0"/>
              <a:t> or </a:t>
            </a:r>
            <a:r>
              <a:rPr lang="en-US" u="sng" dirty="0"/>
              <a:t>“How Distracting</a:t>
            </a:r>
            <a:r>
              <a:rPr lang="en-US" dirty="0"/>
              <a:t>” the flaw is from the overall beauty of the rose.</a:t>
            </a:r>
          </a:p>
        </p:txBody>
      </p:sp>
    </p:spTree>
    <p:extLst>
      <p:ext uri="{BB962C8B-B14F-4D97-AF65-F5344CB8AC3E}">
        <p14:creationId xmlns:p14="http://schemas.microsoft.com/office/powerpoint/2010/main" val="19559325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D4F46-91F5-2A51-4C33-1AAAE550AD11}"/>
              </a:ext>
            </a:extLst>
          </p:cNvPr>
          <p:cNvSpPr>
            <a:spLocks noGrp="1"/>
          </p:cNvSpPr>
          <p:nvPr>
            <p:ph type="title"/>
          </p:nvPr>
        </p:nvSpPr>
        <p:spPr/>
        <p:txBody>
          <a:bodyPr>
            <a:normAutofit fontScale="90000"/>
          </a:bodyPr>
          <a:lstStyle/>
          <a:p>
            <a:r>
              <a:rPr lang="en-US" dirty="0"/>
              <a:t>All Faults Are </a:t>
            </a:r>
            <a:r>
              <a:rPr lang="en-US" u="sng" dirty="0"/>
              <a:t>NOT</a:t>
            </a:r>
            <a:r>
              <a:rPr lang="en-US" dirty="0"/>
              <a:t> Penalized Equally</a:t>
            </a:r>
          </a:p>
        </p:txBody>
      </p:sp>
      <p:sp>
        <p:nvSpPr>
          <p:cNvPr id="3" name="Content Placeholder 2">
            <a:extLst>
              <a:ext uri="{FF2B5EF4-FFF2-40B4-BE49-F238E27FC236}">
                <a16:creationId xmlns:a16="http://schemas.microsoft.com/office/drawing/2014/main" id="{FD6682DA-09D0-D884-EBBD-240063B45926}"/>
              </a:ext>
            </a:extLst>
          </p:cNvPr>
          <p:cNvSpPr>
            <a:spLocks noGrp="1"/>
          </p:cNvSpPr>
          <p:nvPr>
            <p:ph idx="1"/>
          </p:nvPr>
        </p:nvSpPr>
        <p:spPr/>
        <p:txBody>
          <a:bodyPr>
            <a:normAutofit/>
          </a:bodyPr>
          <a:lstStyle/>
          <a:p>
            <a:r>
              <a:rPr lang="en-US" dirty="0"/>
              <a:t>There is </a:t>
            </a:r>
            <a:r>
              <a:rPr lang="en-US" b="1" u="sng" dirty="0"/>
              <a:t>not</a:t>
            </a:r>
            <a:r>
              <a:rPr lang="en-US" dirty="0"/>
              <a:t> just one standard penalty for each fault   (i.e. a fault in Form costs 1 point).</a:t>
            </a:r>
          </a:p>
          <a:p>
            <a:endParaRPr lang="en-US" dirty="0"/>
          </a:p>
          <a:p>
            <a:r>
              <a:rPr lang="en-US" dirty="0"/>
              <a:t>A rose could lose up to 25 points for bad Form </a:t>
            </a:r>
          </a:p>
          <a:p>
            <a:r>
              <a:rPr lang="en-US" dirty="0"/>
              <a:t>(if it were a moldy, dead, bloom with a lone shriveled petal dangling by a thread).</a:t>
            </a:r>
          </a:p>
          <a:p>
            <a:endParaRPr lang="en-US" dirty="0"/>
          </a:p>
          <a:p>
            <a:endParaRPr lang="en-US" dirty="0"/>
          </a:p>
        </p:txBody>
      </p:sp>
    </p:spTree>
    <p:extLst>
      <p:ext uri="{BB962C8B-B14F-4D97-AF65-F5344CB8AC3E}">
        <p14:creationId xmlns:p14="http://schemas.microsoft.com/office/powerpoint/2010/main" val="438831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D6899-CE98-4EFA-788B-01F1500B9682}"/>
              </a:ext>
            </a:extLst>
          </p:cNvPr>
          <p:cNvSpPr>
            <a:spLocks noGrp="1"/>
          </p:cNvSpPr>
          <p:nvPr>
            <p:ph type="title"/>
          </p:nvPr>
        </p:nvSpPr>
        <p:spPr/>
        <p:txBody>
          <a:bodyPr/>
          <a:lstStyle/>
          <a:p>
            <a:r>
              <a:rPr lang="en-US" dirty="0"/>
              <a:t>ALL ELEMENTS ARE EQUAL, </a:t>
            </a:r>
            <a:r>
              <a:rPr lang="en-US" sz="2000" b="1" dirty="0"/>
              <a:t>(SORT OF)</a:t>
            </a:r>
            <a:endParaRPr lang="en-US" b="1" dirty="0"/>
          </a:p>
        </p:txBody>
      </p:sp>
      <p:sp>
        <p:nvSpPr>
          <p:cNvPr id="3" name="Content Placeholder 2">
            <a:extLst>
              <a:ext uri="{FF2B5EF4-FFF2-40B4-BE49-F238E27FC236}">
                <a16:creationId xmlns:a16="http://schemas.microsoft.com/office/drawing/2014/main" id="{6A6257BA-684F-D0F4-1663-ADA39DB5D213}"/>
              </a:ext>
            </a:extLst>
          </p:cNvPr>
          <p:cNvSpPr>
            <a:spLocks noGrp="1"/>
          </p:cNvSpPr>
          <p:nvPr>
            <p:ph idx="1"/>
          </p:nvPr>
        </p:nvSpPr>
        <p:spPr>
          <a:xfrm>
            <a:off x="457200" y="1600200"/>
            <a:ext cx="8229600" cy="4724400"/>
          </a:xfrm>
        </p:spPr>
        <p:txBody>
          <a:bodyPr>
            <a:normAutofit fontScale="77500" lnSpcReduction="20000"/>
          </a:bodyPr>
          <a:lstStyle/>
          <a:p>
            <a:r>
              <a:rPr lang="en-US" sz="3600" u="sng" dirty="0"/>
              <a:t>GENERALLY speaking:</a:t>
            </a:r>
            <a:endParaRPr lang="en-US" sz="3600" dirty="0"/>
          </a:p>
          <a:p>
            <a:r>
              <a:rPr lang="en-US" sz="3600" b="1" u="sng" dirty="0"/>
              <a:t>WHERE</a:t>
            </a:r>
            <a:r>
              <a:rPr lang="en-US" sz="3600" dirty="0"/>
              <a:t> a rose loses points is not important.</a:t>
            </a:r>
          </a:p>
          <a:p>
            <a:r>
              <a:rPr lang="en-US" sz="3600" b="1" u="sng" dirty="0"/>
              <a:t>TOTAL</a:t>
            </a:r>
            <a:r>
              <a:rPr lang="en-US" sz="3600" dirty="0"/>
              <a:t> points lost </a:t>
            </a:r>
            <a:r>
              <a:rPr lang="en-US" sz="3600" b="1" dirty="0"/>
              <a:t>IS</a:t>
            </a:r>
            <a:r>
              <a:rPr lang="en-US" sz="3600" dirty="0"/>
              <a:t> important</a:t>
            </a:r>
          </a:p>
          <a:p>
            <a:r>
              <a:rPr lang="en-US" sz="3600" b="1" u="sng" dirty="0"/>
              <a:t>UNLESS</a:t>
            </a:r>
          </a:p>
          <a:p>
            <a:r>
              <a:rPr lang="en-US" sz="3600" dirty="0"/>
              <a:t>It comes down to choosing between 2 equally scored exhibits, where </a:t>
            </a:r>
          </a:p>
          <a:p>
            <a:r>
              <a:rPr lang="en-US" sz="3600" dirty="0"/>
              <a:t>-  one scored heavily in Form, Color, &amp; Substance, &amp;</a:t>
            </a:r>
          </a:p>
          <a:p>
            <a:r>
              <a:rPr lang="en-US" sz="3600" dirty="0"/>
              <a:t>-  the other scored heavily in the other 3 elements,</a:t>
            </a:r>
          </a:p>
          <a:p>
            <a:r>
              <a:rPr lang="en-US" sz="3600" dirty="0"/>
              <a:t> the better </a:t>
            </a:r>
            <a:r>
              <a:rPr lang="en-US" sz="3600" u="sng" dirty="0"/>
              <a:t>BLOOM</a:t>
            </a:r>
            <a:r>
              <a:rPr lang="en-US" sz="3600" dirty="0"/>
              <a:t> wins.  (It  </a:t>
            </a:r>
            <a:r>
              <a:rPr lang="en-US" sz="3600" b="1" i="1" u="sng" dirty="0">
                <a:latin typeface="Times New Roman" panose="02020603050405020304" pitchFamily="18" charset="0"/>
                <a:cs typeface="Times New Roman" panose="02020603050405020304" pitchFamily="18" charset="0"/>
              </a:rPr>
              <a:t>IS</a:t>
            </a:r>
            <a:r>
              <a:rPr lang="en-US" sz="3600" dirty="0"/>
              <a:t>  a  </a:t>
            </a:r>
            <a:r>
              <a:rPr lang="en-US" sz="3600" u="sng" dirty="0"/>
              <a:t>ROSE</a:t>
            </a:r>
            <a:r>
              <a:rPr lang="en-US" sz="3600" dirty="0"/>
              <a:t>  Show !! ) </a:t>
            </a:r>
          </a:p>
          <a:p>
            <a:endParaRPr lang="en-US" sz="3600" dirty="0"/>
          </a:p>
          <a:p>
            <a:r>
              <a:rPr lang="en-US" sz="3400" dirty="0"/>
              <a:t>This is unlikely, but an important concept.</a:t>
            </a:r>
          </a:p>
          <a:p>
            <a:endParaRPr lang="en-US" dirty="0"/>
          </a:p>
        </p:txBody>
      </p:sp>
    </p:spTree>
    <p:extLst>
      <p:ext uri="{BB962C8B-B14F-4D97-AF65-F5344CB8AC3E}">
        <p14:creationId xmlns:p14="http://schemas.microsoft.com/office/powerpoint/2010/main" val="2370537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C16DB-9BFA-F316-172C-D05F21806552}"/>
              </a:ext>
            </a:extLst>
          </p:cNvPr>
          <p:cNvSpPr>
            <a:spLocks noGrp="1"/>
          </p:cNvSpPr>
          <p:nvPr>
            <p:ph type="title"/>
          </p:nvPr>
        </p:nvSpPr>
        <p:spPr/>
        <p:txBody>
          <a:bodyPr/>
          <a:lstStyle/>
          <a:p>
            <a:r>
              <a:rPr lang="en-US" dirty="0"/>
              <a:t>BE CONSISTENT !</a:t>
            </a:r>
          </a:p>
        </p:txBody>
      </p:sp>
      <p:sp>
        <p:nvSpPr>
          <p:cNvPr id="3" name="Content Placeholder 2">
            <a:extLst>
              <a:ext uri="{FF2B5EF4-FFF2-40B4-BE49-F238E27FC236}">
                <a16:creationId xmlns:a16="http://schemas.microsoft.com/office/drawing/2014/main" id="{F25C9F6E-F81A-26A0-E30E-6FE1CBFCFD66}"/>
              </a:ext>
            </a:extLst>
          </p:cNvPr>
          <p:cNvSpPr>
            <a:spLocks noGrp="1"/>
          </p:cNvSpPr>
          <p:nvPr>
            <p:ph idx="1"/>
          </p:nvPr>
        </p:nvSpPr>
        <p:spPr/>
        <p:txBody>
          <a:bodyPr>
            <a:normAutofit fontScale="85000" lnSpcReduction="10000"/>
          </a:bodyPr>
          <a:lstStyle/>
          <a:p>
            <a:r>
              <a:rPr lang="en-US" dirty="0"/>
              <a:t>For example, when Balloting for Queen, if one variety </a:t>
            </a:r>
            <a:r>
              <a:rPr lang="en-US" b="1" dirty="0"/>
              <a:t>naturally</a:t>
            </a:r>
            <a:r>
              <a:rPr lang="en-US" dirty="0"/>
              <a:t> produces </a:t>
            </a:r>
            <a:r>
              <a:rPr lang="en-US" u="sng" dirty="0"/>
              <a:t>smaller</a:t>
            </a:r>
            <a:r>
              <a:rPr lang="en-US" dirty="0"/>
              <a:t> average blooms, and the other variety  </a:t>
            </a:r>
            <a:r>
              <a:rPr lang="en-US" b="1" dirty="0"/>
              <a:t>naturally</a:t>
            </a:r>
            <a:r>
              <a:rPr lang="en-US" dirty="0"/>
              <a:t> produces </a:t>
            </a:r>
            <a:r>
              <a:rPr lang="en-US" u="sng" dirty="0"/>
              <a:t>larger</a:t>
            </a:r>
            <a:r>
              <a:rPr lang="en-US" dirty="0"/>
              <a:t> average blooms,   and </a:t>
            </a:r>
            <a:r>
              <a:rPr lang="en-US" u="sng" dirty="0"/>
              <a:t>both specimens are displaying their “typical” sized blooms</a:t>
            </a:r>
            <a:r>
              <a:rPr lang="en-US" dirty="0"/>
              <a:t>  </a:t>
            </a:r>
          </a:p>
          <a:p>
            <a:r>
              <a:rPr lang="en-US" dirty="0"/>
              <a:t>you should give </a:t>
            </a:r>
            <a:r>
              <a:rPr lang="en-US" u="sng" dirty="0"/>
              <a:t>both of them</a:t>
            </a:r>
            <a:r>
              <a:rPr lang="en-US" dirty="0"/>
              <a:t> the same “average” score for size, even though one is larger than the other. </a:t>
            </a:r>
          </a:p>
          <a:p>
            <a:endParaRPr lang="en-US" dirty="0"/>
          </a:p>
          <a:p>
            <a:r>
              <a:rPr lang="en-US" dirty="0"/>
              <a:t>Do NOT give a naturally larger bloom a better score for size, just because it </a:t>
            </a:r>
            <a:r>
              <a:rPr lang="en-US" b="1" u="sng" dirty="0"/>
              <a:t>naturally</a:t>
            </a:r>
            <a:r>
              <a:rPr lang="en-US" dirty="0"/>
              <a:t> grows bigger.</a:t>
            </a:r>
          </a:p>
          <a:p>
            <a:endParaRPr lang="en-US" dirty="0"/>
          </a:p>
        </p:txBody>
      </p:sp>
    </p:spTree>
    <p:extLst>
      <p:ext uri="{BB962C8B-B14F-4D97-AF65-F5344CB8AC3E}">
        <p14:creationId xmlns:p14="http://schemas.microsoft.com/office/powerpoint/2010/main" val="2243847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11AA0-51AC-D69B-8EDA-DEBFA5C2AF75}"/>
              </a:ext>
            </a:extLst>
          </p:cNvPr>
          <p:cNvSpPr>
            <a:spLocks noGrp="1"/>
          </p:cNvSpPr>
          <p:nvPr>
            <p:ph type="title"/>
          </p:nvPr>
        </p:nvSpPr>
        <p:spPr/>
        <p:txBody>
          <a:bodyPr/>
          <a:lstStyle/>
          <a:p>
            <a:r>
              <a:rPr lang="en-US" dirty="0"/>
              <a:t>GENERAL RULE</a:t>
            </a:r>
          </a:p>
        </p:txBody>
      </p:sp>
      <p:sp>
        <p:nvSpPr>
          <p:cNvPr id="3" name="Content Placeholder 2">
            <a:extLst>
              <a:ext uri="{FF2B5EF4-FFF2-40B4-BE49-F238E27FC236}">
                <a16:creationId xmlns:a16="http://schemas.microsoft.com/office/drawing/2014/main" id="{A47E1267-6F19-6613-8C72-7163AA0BEE06}"/>
              </a:ext>
            </a:extLst>
          </p:cNvPr>
          <p:cNvSpPr>
            <a:spLocks noGrp="1"/>
          </p:cNvSpPr>
          <p:nvPr>
            <p:ph idx="1"/>
          </p:nvPr>
        </p:nvSpPr>
        <p:spPr/>
        <p:txBody>
          <a:bodyPr>
            <a:normAutofit/>
          </a:bodyPr>
          <a:lstStyle/>
          <a:p>
            <a:r>
              <a:rPr lang="en-US" sz="3600" dirty="0"/>
              <a:t>In a team of judges, one judge may point score like a spendthrift, while the other may point score like a miser.</a:t>
            </a:r>
          </a:p>
          <a:p>
            <a:endParaRPr lang="en-US" sz="3600" dirty="0"/>
          </a:p>
          <a:p>
            <a:r>
              <a:rPr lang="en-US" sz="3600" dirty="0"/>
              <a:t>But, if they both score </a:t>
            </a:r>
            <a:r>
              <a:rPr lang="en-US" sz="3600" u="sng" dirty="0"/>
              <a:t>consistently</a:t>
            </a:r>
            <a:r>
              <a:rPr lang="en-US" sz="3600" dirty="0"/>
              <a:t>,      their final standings should agree.</a:t>
            </a:r>
          </a:p>
        </p:txBody>
      </p:sp>
    </p:spTree>
    <p:extLst>
      <p:ext uri="{BB962C8B-B14F-4D97-AF65-F5344CB8AC3E}">
        <p14:creationId xmlns:p14="http://schemas.microsoft.com/office/powerpoint/2010/main" val="1700011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marL="0" indent="0">
              <a:buNone/>
            </a:pPr>
            <a:endParaRPr lang="en-US" sz="4000" b="1" dirty="0">
              <a:latin typeface="Andalus" panose="02020603050405020304" pitchFamily="18" charset="-78"/>
              <a:cs typeface="Andalus" panose="02020603050405020304" pitchFamily="18" charset="-78"/>
            </a:endParaRPr>
          </a:p>
          <a:p>
            <a:pPr marL="0" indent="0">
              <a:buNone/>
            </a:pPr>
            <a:endParaRPr lang="en-US" sz="4000" b="1" dirty="0">
              <a:latin typeface="Andalus" panose="02020603050405020304" pitchFamily="18" charset="-78"/>
              <a:cs typeface="Andalus" panose="02020603050405020304" pitchFamily="18" charset="-78"/>
            </a:endParaRPr>
          </a:p>
          <a:p>
            <a:pPr marL="0" indent="0">
              <a:buNone/>
            </a:pPr>
            <a:r>
              <a:rPr lang="en-US" sz="4400" b="1" dirty="0">
                <a:latin typeface="Andalus" panose="02020603050405020304" pitchFamily="18" charset="-78"/>
                <a:cs typeface="Andalus" panose="02020603050405020304" pitchFamily="18" charset="-78"/>
              </a:rPr>
              <a:t>   HOW WE “POINT SCORE” </a:t>
            </a:r>
          </a:p>
        </p:txBody>
      </p:sp>
    </p:spTree>
    <p:extLst>
      <p:ext uri="{BB962C8B-B14F-4D97-AF65-F5344CB8AC3E}">
        <p14:creationId xmlns:p14="http://schemas.microsoft.com/office/powerpoint/2010/main" val="40443851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a typeface="Calibri"/>
                <a:cs typeface="Times New Roman"/>
              </a:rPr>
              <a:t>FORM</a:t>
            </a:r>
            <a:r>
              <a:rPr lang="en-US" dirty="0">
                <a:ea typeface="Calibri"/>
                <a:cs typeface="Times New Roman"/>
              </a:rPr>
              <a:t> of the BLOOM  25pts</a:t>
            </a:r>
            <a:endParaRPr lang="en-US" dirty="0"/>
          </a:p>
        </p:txBody>
      </p:sp>
      <p:sp>
        <p:nvSpPr>
          <p:cNvPr id="3" name="Content Placeholder 2"/>
          <p:cNvSpPr>
            <a:spLocks noGrp="1"/>
          </p:cNvSpPr>
          <p:nvPr>
            <p:ph idx="1"/>
          </p:nvPr>
        </p:nvSpPr>
        <p:spPr/>
        <p:txBody>
          <a:bodyPr>
            <a:normAutofit fontScale="92500" lnSpcReduction="10000"/>
          </a:bodyPr>
          <a:lstStyle/>
          <a:p>
            <a:r>
              <a:rPr lang="en-US" sz="3600" dirty="0"/>
              <a:t>Form refers to the </a:t>
            </a:r>
            <a:r>
              <a:rPr lang="en-US" sz="3600" u="sng" dirty="0"/>
              <a:t>SHAPE</a:t>
            </a:r>
            <a:r>
              <a:rPr lang="en-US" sz="3600" dirty="0"/>
              <a:t> of the bloom, the degree of </a:t>
            </a:r>
            <a:r>
              <a:rPr lang="en-US" sz="3600" u="sng" dirty="0"/>
              <a:t>OPENNESS</a:t>
            </a:r>
            <a:r>
              <a:rPr lang="en-US" sz="3600" dirty="0"/>
              <a:t> of the bloom, and its </a:t>
            </a:r>
            <a:r>
              <a:rPr lang="en-US" sz="3600" u="sng" dirty="0"/>
              <a:t>SYMMETRY</a:t>
            </a:r>
            <a:r>
              <a:rPr lang="en-US" sz="3600" dirty="0"/>
              <a:t>     (Lop-sided is bad). </a:t>
            </a:r>
          </a:p>
          <a:p>
            <a:r>
              <a:rPr lang="en-US" sz="3600" u="sng" dirty="0"/>
              <a:t>The most beautiful form </a:t>
            </a:r>
            <a:r>
              <a:rPr lang="en-US" sz="3600" dirty="0"/>
              <a:t>varies from variety to variety, &amp; from group to group.</a:t>
            </a:r>
          </a:p>
          <a:p>
            <a:r>
              <a:rPr lang="en-US" sz="3600" u="sng" dirty="0"/>
              <a:t>Some</a:t>
            </a:r>
            <a:r>
              <a:rPr lang="en-US" sz="3600" dirty="0"/>
              <a:t> are most beautiful when </a:t>
            </a:r>
            <a:r>
              <a:rPr lang="en-US" sz="3600" u="sng" dirty="0"/>
              <a:t>at the HT “Exhibition Form</a:t>
            </a:r>
            <a:r>
              <a:rPr lang="en-US" sz="3600" dirty="0"/>
              <a:t>” stage, while </a:t>
            </a:r>
            <a:r>
              <a:rPr lang="en-US" sz="3600" u="sng" dirty="0"/>
              <a:t>others at the  Open Bloom Stage. </a:t>
            </a:r>
          </a:p>
          <a:p>
            <a:r>
              <a:rPr lang="en-US" sz="3600" u="sng" dirty="0"/>
              <a:t>Some have unique forms, like OGR’s.</a:t>
            </a:r>
            <a:endParaRPr lang="en-US" dirty="0"/>
          </a:p>
        </p:txBody>
      </p:sp>
    </p:spTree>
    <p:extLst>
      <p:ext uri="{BB962C8B-B14F-4D97-AF65-F5344CB8AC3E}">
        <p14:creationId xmlns:p14="http://schemas.microsoft.com/office/powerpoint/2010/main" val="3912246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A3193-B46C-0F29-BCC9-60BF75D4B7D8}"/>
              </a:ext>
            </a:extLst>
          </p:cNvPr>
          <p:cNvSpPr>
            <a:spLocks noGrp="1"/>
          </p:cNvSpPr>
          <p:nvPr>
            <p:ph type="title"/>
          </p:nvPr>
        </p:nvSpPr>
        <p:spPr>
          <a:xfrm>
            <a:off x="457200" y="274638"/>
            <a:ext cx="8229600" cy="411162"/>
          </a:xfrm>
        </p:spPr>
        <p:txBody>
          <a:bodyPr>
            <a:normAutofit fontScale="90000"/>
          </a:bodyPr>
          <a:lstStyle/>
          <a:p>
            <a:r>
              <a:rPr lang="en-US" dirty="0"/>
              <a:t>SOME  ASSORTED  FORMS</a:t>
            </a:r>
          </a:p>
        </p:txBody>
      </p:sp>
      <p:pic>
        <p:nvPicPr>
          <p:cNvPr id="5" name="Content Placeholder 4">
            <a:extLst>
              <a:ext uri="{FF2B5EF4-FFF2-40B4-BE49-F238E27FC236}">
                <a16:creationId xmlns:a16="http://schemas.microsoft.com/office/drawing/2014/main" id="{DDA176EA-3C75-515C-06B6-CA6229C6870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4476" y="762000"/>
            <a:ext cx="7026924" cy="5986296"/>
          </a:xfrm>
        </p:spPr>
      </p:pic>
    </p:spTree>
    <p:extLst>
      <p:ext uri="{BB962C8B-B14F-4D97-AF65-F5344CB8AC3E}">
        <p14:creationId xmlns:p14="http://schemas.microsoft.com/office/powerpoint/2010/main" val="2563660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5DE92-B44D-BD26-A7DF-ACB69D83F737}"/>
              </a:ext>
            </a:extLst>
          </p:cNvPr>
          <p:cNvSpPr>
            <a:spLocks noGrp="1"/>
          </p:cNvSpPr>
          <p:nvPr>
            <p:ph type="title"/>
          </p:nvPr>
        </p:nvSpPr>
        <p:spPr/>
        <p:txBody>
          <a:bodyPr>
            <a:normAutofit/>
          </a:bodyPr>
          <a:lstStyle/>
          <a:p>
            <a:r>
              <a:rPr lang="en-US" sz="4000" b="1" u="sng" dirty="0"/>
              <a:t>DISQUALIFICATIONS  vs.  PENALTIES</a:t>
            </a:r>
            <a:endParaRPr lang="en-US" sz="4000" dirty="0"/>
          </a:p>
        </p:txBody>
      </p:sp>
      <p:sp>
        <p:nvSpPr>
          <p:cNvPr id="16" name="TextBox 15">
            <a:extLst>
              <a:ext uri="{FF2B5EF4-FFF2-40B4-BE49-F238E27FC236}">
                <a16:creationId xmlns:a16="http://schemas.microsoft.com/office/drawing/2014/main" id="{27D06E02-7BCE-F22D-5E5E-E48D10A7D993}"/>
              </a:ext>
            </a:extLst>
          </p:cNvPr>
          <p:cNvSpPr txBox="1"/>
          <p:nvPr/>
        </p:nvSpPr>
        <p:spPr>
          <a:xfrm>
            <a:off x="1066800" y="1385417"/>
            <a:ext cx="7162800" cy="5324535"/>
          </a:xfrm>
          <a:prstGeom prst="rect">
            <a:avLst/>
          </a:prstGeom>
          <a:noFill/>
        </p:spPr>
        <p:txBody>
          <a:bodyPr wrap="square">
            <a:spAutoFit/>
          </a:bodyPr>
          <a:lstStyle/>
          <a:p>
            <a:pPr marL="0" marR="0" algn="ctr">
              <a:buNone/>
            </a:pPr>
            <a:r>
              <a:rPr lang="en-US" sz="2000" b="1" u="sng" kern="100" dirty="0">
                <a:effectLst/>
                <a:latin typeface="Times New Roman" panose="02020603050405020304" pitchFamily="18" charset="0"/>
                <a:ea typeface="Calibri" panose="020F0502020204030204" pitchFamily="34" charset="0"/>
                <a:cs typeface="Times New Roman" panose="02020603050405020304" pitchFamily="18" charset="0"/>
              </a:rPr>
              <a:t>DISQUALIFICATIONS</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buNone/>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An exhibit must meet specific requirements to be eligible:</a:t>
            </a:r>
          </a:p>
          <a:p>
            <a:pPr marL="342900" marR="0" indent="-342900">
              <a:buFontTx/>
              <a:buChar char="-"/>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to enter the </a:t>
            </a:r>
            <a:r>
              <a:rPr lang="en-US" sz="2000" u="sng" kern="100" dirty="0">
                <a:effectLst/>
                <a:latin typeface="Calibri" panose="020F0502020204030204" pitchFamily="34" charset="0"/>
                <a:ea typeface="Calibri" panose="020F0502020204030204" pitchFamily="34" charset="0"/>
                <a:cs typeface="Times New Roman" panose="02020603050405020304" pitchFamily="18" charset="0"/>
              </a:rPr>
              <a:t>Show</a:t>
            </a: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itself,  AND  </a:t>
            </a:r>
          </a:p>
          <a:p>
            <a:pPr marL="342900" marR="0" indent="-342900">
              <a:buFontTx/>
              <a:buChar char="-"/>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to enter any </a:t>
            </a:r>
            <a:r>
              <a:rPr lang="en-US" sz="2000" u="sng" kern="100" dirty="0">
                <a:effectLst/>
                <a:latin typeface="Calibri" panose="020F0502020204030204" pitchFamily="34" charset="0"/>
                <a:ea typeface="Calibri" panose="020F0502020204030204" pitchFamily="34" charset="0"/>
                <a:cs typeface="Times New Roman" panose="02020603050405020304" pitchFamily="18" charset="0"/>
              </a:rPr>
              <a:t>Class.</a:t>
            </a:r>
          </a:p>
          <a:p>
            <a:pPr marL="0" marR="0">
              <a:buNone/>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Failure to meet those requirements causes the exhibit to be </a:t>
            </a:r>
            <a:r>
              <a:rPr lang="en-US" sz="2000" b="1" u="sng" kern="100" dirty="0">
                <a:effectLst/>
                <a:latin typeface="Calibri" panose="020F0502020204030204" pitchFamily="34" charset="0"/>
                <a:ea typeface="Calibri" panose="020F0502020204030204" pitchFamily="34" charset="0"/>
                <a:cs typeface="Times New Roman" panose="02020603050405020304" pitchFamily="18" charset="0"/>
              </a:rPr>
              <a:t>DISQUALIFIED</a:t>
            </a: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b="1" kern="100" dirty="0">
                <a:effectLst/>
                <a:latin typeface="Calibri" panose="020F0502020204030204" pitchFamily="34" charset="0"/>
                <a:ea typeface="Calibri" panose="020F0502020204030204" pitchFamily="34" charset="0"/>
                <a:cs typeface="Times New Roman" panose="02020603050405020304" pitchFamily="18" charset="0"/>
              </a:rPr>
              <a:t>from being entered</a:t>
            </a: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a:buNone/>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ctr">
              <a:buNone/>
            </a:pPr>
            <a:r>
              <a:rPr lang="en-US" sz="2000" b="1" u="sng" kern="100" dirty="0">
                <a:effectLst/>
                <a:latin typeface="Times New Roman" panose="02020603050405020304" pitchFamily="18" charset="0"/>
                <a:ea typeface="Calibri" panose="020F0502020204030204" pitchFamily="34" charset="0"/>
                <a:cs typeface="Times New Roman" panose="02020603050405020304" pitchFamily="18" charset="0"/>
              </a:rPr>
              <a:t>PENALTIE</a:t>
            </a:r>
            <a:r>
              <a:rPr lang="en-US" sz="2000" b="1" u="sng" kern="100" dirty="0">
                <a:effectLst/>
                <a:latin typeface="Calibri" panose="020F0502020204030204" pitchFamily="34" charset="0"/>
                <a:ea typeface="Calibri" panose="020F0502020204030204" pitchFamily="34" charset="0"/>
                <a:cs typeface="Times New Roman" panose="02020603050405020304" pitchFamily="18" charset="0"/>
              </a:rPr>
              <a:t>S</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buNone/>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When an exhibit has met the all requirements to be entered into both the Show, &amp; into a Class, THEN it can be judged, and Penalized Proportionately for its Faults, imperfections, any other shortcomings.</a:t>
            </a:r>
          </a:p>
          <a:p>
            <a:pPr marL="0" marR="0">
              <a:buNone/>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buNone/>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IOW, </a:t>
            </a:r>
          </a:p>
          <a:p>
            <a:pPr marL="342900" marR="0" indent="-342900">
              <a:buFontTx/>
              <a:buChar char="-"/>
            </a:pPr>
            <a:r>
              <a:rPr lang="en-US" sz="2000" b="1" kern="100" dirty="0">
                <a:effectLst/>
                <a:latin typeface="Calibri" panose="020F0502020204030204" pitchFamily="34" charset="0"/>
                <a:ea typeface="Calibri" panose="020F0502020204030204" pitchFamily="34" charset="0"/>
                <a:cs typeface="Times New Roman" panose="02020603050405020304" pitchFamily="18" charset="0"/>
              </a:rPr>
              <a:t>YOU</a:t>
            </a: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are responsible for </a:t>
            </a:r>
            <a:r>
              <a:rPr lang="en-US" sz="2000" b="1" kern="100" dirty="0">
                <a:effectLst/>
                <a:latin typeface="Calibri" panose="020F0502020204030204" pitchFamily="34" charset="0"/>
                <a:ea typeface="Calibri" panose="020F0502020204030204" pitchFamily="34" charset="0"/>
                <a:cs typeface="Times New Roman" panose="02020603050405020304" pitchFamily="18" charset="0"/>
              </a:rPr>
              <a:t>D/Q’s</a:t>
            </a:r>
          </a:p>
          <a:p>
            <a:pPr marL="342900" marR="0" indent="-342900">
              <a:buFontTx/>
              <a:buChar char="-"/>
            </a:pP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buNone/>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The </a:t>
            </a:r>
            <a:r>
              <a:rPr lang="en-US" sz="2000" b="1" kern="100" dirty="0">
                <a:effectLst/>
                <a:latin typeface="Calibri" panose="020F0502020204030204" pitchFamily="34" charset="0"/>
                <a:ea typeface="Calibri" panose="020F0502020204030204" pitchFamily="34" charset="0"/>
                <a:cs typeface="Times New Roman" panose="02020603050405020304" pitchFamily="18" charset="0"/>
              </a:rPr>
              <a:t>ROSE</a:t>
            </a: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is responsible for </a:t>
            </a:r>
            <a:r>
              <a:rPr lang="en-US" sz="2000" u="sng" kern="100" dirty="0">
                <a:effectLst/>
                <a:latin typeface="Calibri" panose="020F0502020204030204" pitchFamily="34" charset="0"/>
                <a:ea typeface="Calibri" panose="020F0502020204030204" pitchFamily="34" charset="0"/>
                <a:cs typeface="Times New Roman" panose="02020603050405020304" pitchFamily="18" charset="0"/>
              </a:rPr>
              <a:t>most</a:t>
            </a: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b="1" kern="100" dirty="0">
                <a:effectLst/>
                <a:latin typeface="Calibri" panose="020F0502020204030204" pitchFamily="34" charset="0"/>
                <a:ea typeface="Calibri" panose="020F0502020204030204" pitchFamily="34" charset="0"/>
                <a:cs typeface="Times New Roman" panose="02020603050405020304" pitchFamily="18" charset="0"/>
              </a:rPr>
              <a:t>PENALTIES</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28565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POOR CENTER</a:t>
            </a: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1308605"/>
            <a:ext cx="73152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08273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06B8A-D214-D255-D723-7F1F40F50E3D}"/>
              </a:ext>
            </a:extLst>
          </p:cNvPr>
          <p:cNvSpPr>
            <a:spLocks noGrp="1"/>
          </p:cNvSpPr>
          <p:nvPr>
            <p:ph type="title"/>
          </p:nvPr>
        </p:nvSpPr>
        <p:spPr/>
        <p:txBody>
          <a:bodyPr/>
          <a:lstStyle/>
          <a:p>
            <a:r>
              <a:rPr lang="en-US" dirty="0"/>
              <a:t>From Bill </a:t>
            </a:r>
            <a:r>
              <a:rPr lang="en-US" dirty="0" err="1"/>
              <a:t>Kozemchak's</a:t>
            </a:r>
            <a:r>
              <a:rPr lang="en-US" dirty="0"/>
              <a:t> webinar</a:t>
            </a:r>
          </a:p>
        </p:txBody>
      </p:sp>
      <p:pic>
        <p:nvPicPr>
          <p:cNvPr id="5" name="Content Placeholder 4">
            <a:extLst>
              <a:ext uri="{FF2B5EF4-FFF2-40B4-BE49-F238E27FC236}">
                <a16:creationId xmlns:a16="http://schemas.microsoft.com/office/drawing/2014/main" id="{15D58723-8DE2-F644-4755-FAE2D23A31B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2898" y="1295400"/>
            <a:ext cx="7164691" cy="5287962"/>
          </a:xfrm>
        </p:spPr>
      </p:pic>
    </p:spTree>
    <p:extLst>
      <p:ext uri="{BB962C8B-B14F-4D97-AF65-F5344CB8AC3E}">
        <p14:creationId xmlns:p14="http://schemas.microsoft.com/office/powerpoint/2010/main" val="16221983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FORM – </a:t>
            </a:r>
            <a:r>
              <a:rPr lang="en-US" u="sng" dirty="0"/>
              <a:t>High Spiral</a:t>
            </a:r>
            <a:r>
              <a:rPr lang="en-US" dirty="0"/>
              <a:t> Center  </a:t>
            </a:r>
            <a:br>
              <a:rPr lang="en-US" dirty="0"/>
            </a:br>
            <a:r>
              <a:rPr lang="en-US" dirty="0"/>
              <a:t> “</a:t>
            </a:r>
            <a:r>
              <a:rPr lang="en-US" u="sng" dirty="0"/>
              <a:t>Exhibition Form</a:t>
            </a:r>
            <a:r>
              <a:rPr lang="en-US" dirty="0"/>
              <a:t>”</a:t>
            </a:r>
            <a:br>
              <a:rPr lang="en-US" dirty="0"/>
            </a:br>
            <a:endParaRPr lang="en-US" sz="22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68002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Passing Exhibition Stage</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990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FORM – Poor Center; not Circular = Penalties  </a:t>
            </a:r>
            <a:br>
              <a:rPr lang="en-US" dirty="0"/>
            </a:br>
            <a:endParaRPr lang="en-US" sz="2200" dirty="0"/>
          </a:p>
        </p:txBody>
      </p:sp>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1177131"/>
            <a:ext cx="7467600" cy="5257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29620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27F24-5AEB-D841-7DD0-4F2592A30E66}"/>
              </a:ext>
            </a:extLst>
          </p:cNvPr>
          <p:cNvSpPr>
            <a:spLocks noGrp="1"/>
          </p:cNvSpPr>
          <p:nvPr>
            <p:ph type="title"/>
          </p:nvPr>
        </p:nvSpPr>
        <p:spPr/>
        <p:txBody>
          <a:bodyPr/>
          <a:lstStyle/>
          <a:p>
            <a:r>
              <a:rPr lang="en-US" dirty="0"/>
              <a:t>PETALOIDS</a:t>
            </a:r>
          </a:p>
        </p:txBody>
      </p:sp>
      <p:pic>
        <p:nvPicPr>
          <p:cNvPr id="3" name="Picture 2">
            <a:extLst>
              <a:ext uri="{FF2B5EF4-FFF2-40B4-BE49-F238E27FC236}">
                <a16:creationId xmlns:a16="http://schemas.microsoft.com/office/drawing/2014/main" id="{5B81731E-2CA6-CB0A-0D0C-60BDAF4B6C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752600"/>
            <a:ext cx="7543800" cy="4716292"/>
          </a:xfrm>
          <a:prstGeom prst="rect">
            <a:avLst/>
          </a:prstGeom>
        </p:spPr>
      </p:pic>
    </p:spTree>
    <p:extLst>
      <p:ext uri="{BB962C8B-B14F-4D97-AF65-F5344CB8AC3E}">
        <p14:creationId xmlns:p14="http://schemas.microsoft.com/office/powerpoint/2010/main" val="35429601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C355BB-B89F-8534-B29D-094F3AB4D589}"/>
              </a:ext>
            </a:extLst>
          </p:cNvPr>
          <p:cNvSpPr txBox="1"/>
          <p:nvPr/>
        </p:nvSpPr>
        <p:spPr>
          <a:xfrm>
            <a:off x="838200" y="2967335"/>
            <a:ext cx="7391400" cy="1569660"/>
          </a:xfrm>
          <a:prstGeom prst="rect">
            <a:avLst/>
          </a:prstGeom>
          <a:noFill/>
        </p:spPr>
        <p:txBody>
          <a:bodyPr wrap="square">
            <a:spAutoFit/>
          </a:bodyPr>
          <a:lstStyle/>
          <a:p>
            <a:r>
              <a:rPr lang="en-US" sz="3200" b="1" dirty="0"/>
              <a:t>You can practice judging roses &amp; teasing out their faults at home in the winter with pictures like this</a:t>
            </a:r>
          </a:p>
        </p:txBody>
      </p:sp>
    </p:spTree>
    <p:extLst>
      <p:ext uri="{BB962C8B-B14F-4D97-AF65-F5344CB8AC3E}">
        <p14:creationId xmlns:p14="http://schemas.microsoft.com/office/powerpoint/2010/main" val="31220557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09C9D-0D68-4D63-A925-28AC64717713}"/>
              </a:ext>
            </a:extLst>
          </p:cNvPr>
          <p:cNvSpPr>
            <a:spLocks noGrp="1"/>
          </p:cNvSpPr>
          <p:nvPr>
            <p:ph type="title"/>
          </p:nvPr>
        </p:nvSpPr>
        <p:spPr/>
        <p:txBody>
          <a:bodyPr>
            <a:normAutofit/>
          </a:bodyPr>
          <a:lstStyle/>
          <a:p>
            <a:r>
              <a:rPr lang="en-US" sz="2400" dirty="0"/>
              <a:t>Photo from   “THE AMERICAN ROSE, July/Aug., 2022  p. 23</a:t>
            </a:r>
          </a:p>
        </p:txBody>
      </p:sp>
      <p:pic>
        <p:nvPicPr>
          <p:cNvPr id="5" name="Content Placeholder 4">
            <a:extLst>
              <a:ext uri="{FF2B5EF4-FFF2-40B4-BE49-F238E27FC236}">
                <a16:creationId xmlns:a16="http://schemas.microsoft.com/office/drawing/2014/main" id="{9D5096DC-F495-1A34-B48F-762CB285389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76400" y="1489038"/>
            <a:ext cx="6400800" cy="5046328"/>
          </a:xfrm>
        </p:spPr>
      </p:pic>
    </p:spTree>
    <p:extLst>
      <p:ext uri="{BB962C8B-B14F-4D97-AF65-F5344CB8AC3E}">
        <p14:creationId xmlns:p14="http://schemas.microsoft.com/office/powerpoint/2010/main" val="2055820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A51FD-F313-2F72-5DC0-D30FF2651CA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B902A2D-D9E5-6DA3-E69D-E8F8FF237BC6}"/>
              </a:ext>
            </a:extLst>
          </p:cNvPr>
          <p:cNvSpPr txBox="1"/>
          <p:nvPr/>
        </p:nvSpPr>
        <p:spPr>
          <a:xfrm>
            <a:off x="1981200" y="1752600"/>
            <a:ext cx="6324600" cy="4682430"/>
          </a:xfrm>
          <a:prstGeom prst="rect">
            <a:avLst/>
          </a:prstGeom>
          <a:noFill/>
        </p:spPr>
        <p:txBody>
          <a:bodyPr wrap="square">
            <a:noAutofit/>
          </a:bodyPr>
          <a:lstStyle/>
          <a:p>
            <a:r>
              <a:rPr lang="en-US" sz="4000" dirty="0"/>
              <a:t>They’re all beautiful !</a:t>
            </a:r>
          </a:p>
          <a:p>
            <a:endParaRPr lang="en-US" sz="4000" dirty="0"/>
          </a:p>
          <a:p>
            <a:r>
              <a:rPr lang="en-US" sz="4000" dirty="0"/>
              <a:t>They’re all perfect !!</a:t>
            </a:r>
          </a:p>
          <a:p>
            <a:endParaRPr lang="en-US" sz="4000" dirty="0"/>
          </a:p>
          <a:p>
            <a:r>
              <a:rPr lang="en-US" sz="4000" dirty="0"/>
              <a:t>No they’re not !!!</a:t>
            </a:r>
          </a:p>
          <a:p>
            <a:endParaRPr lang="en-US" sz="4000" dirty="0"/>
          </a:p>
        </p:txBody>
      </p:sp>
    </p:spTree>
    <p:extLst>
      <p:ext uri="{BB962C8B-B14F-4D97-AF65-F5344CB8AC3E}">
        <p14:creationId xmlns:p14="http://schemas.microsoft.com/office/powerpoint/2010/main" val="12307565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FDC7-9A78-F673-4082-9A4A1FB02DF6}"/>
              </a:ext>
            </a:extLst>
          </p:cNvPr>
          <p:cNvSpPr>
            <a:spLocks noGrp="1"/>
          </p:cNvSpPr>
          <p:nvPr>
            <p:ph type="title"/>
          </p:nvPr>
        </p:nvSpPr>
        <p:spPr>
          <a:xfrm>
            <a:off x="457200" y="274638"/>
            <a:ext cx="8229600" cy="1401762"/>
          </a:xfrm>
        </p:spPr>
        <p:txBody>
          <a:bodyPr>
            <a:normAutofit/>
          </a:bodyPr>
          <a:lstStyle/>
          <a:p>
            <a:r>
              <a:rPr lang="en-US" sz="3600" dirty="0"/>
              <a:t>Look closely. See how many faults &amp; strengths you can find in each bloom</a:t>
            </a:r>
            <a:endParaRPr lang="en-US" dirty="0"/>
          </a:p>
        </p:txBody>
      </p:sp>
      <p:sp>
        <p:nvSpPr>
          <p:cNvPr id="3" name="Content Placeholder 2">
            <a:extLst>
              <a:ext uri="{FF2B5EF4-FFF2-40B4-BE49-F238E27FC236}">
                <a16:creationId xmlns:a16="http://schemas.microsoft.com/office/drawing/2014/main" id="{A91D7A3B-E024-1246-3057-F628656C352D}"/>
              </a:ext>
            </a:extLst>
          </p:cNvPr>
          <p:cNvSpPr>
            <a:spLocks noGrp="1"/>
          </p:cNvSpPr>
          <p:nvPr>
            <p:ph idx="1"/>
          </p:nvPr>
        </p:nvSpPr>
        <p:spPr/>
        <p:txBody>
          <a:bodyPr/>
          <a:lstStyle/>
          <a:p>
            <a:endParaRPr lang="en-US" sz="1400" b="1" u="sng" dirty="0"/>
          </a:p>
          <a:p>
            <a:r>
              <a:rPr lang="en-US" sz="4000" b="1" u="sng" dirty="0"/>
              <a:t>Point Score those roses</a:t>
            </a:r>
          </a:p>
          <a:p>
            <a:r>
              <a:rPr lang="en-US" sz="5400" b="1" u="sng" dirty="0"/>
              <a:t>NOW,  PICK THE QUEEN </a:t>
            </a:r>
            <a:r>
              <a:rPr lang="en-US" sz="2800" b="1" u="sng" dirty="0"/>
              <a:t>etc.</a:t>
            </a:r>
            <a:endParaRPr lang="en-US" sz="5400" b="1" u="sng" dirty="0"/>
          </a:p>
          <a:p>
            <a:pPr marL="0" indent="0">
              <a:buNone/>
            </a:pPr>
            <a:endParaRPr lang="en-US" sz="2800" dirty="0"/>
          </a:p>
          <a:p>
            <a:r>
              <a:rPr lang="en-US" sz="2800" dirty="0"/>
              <a:t>WHAT ARE YOUR TOP  4,  in order,  &amp; Why!   </a:t>
            </a:r>
          </a:p>
          <a:p>
            <a:endParaRPr lang="en-US" sz="2800" dirty="0"/>
          </a:p>
          <a:p>
            <a:r>
              <a:rPr lang="en-US" sz="2800" dirty="0"/>
              <a:t>WHAT ARE YOUR BOTTOM  4,  in order,  &amp; Why! </a:t>
            </a:r>
          </a:p>
          <a:p>
            <a:pPr marL="0" indent="0">
              <a:buNone/>
            </a:pPr>
            <a:endParaRPr lang="en-US" sz="2000" dirty="0"/>
          </a:p>
        </p:txBody>
      </p:sp>
    </p:spTree>
    <p:extLst>
      <p:ext uri="{BB962C8B-B14F-4D97-AF65-F5344CB8AC3E}">
        <p14:creationId xmlns:p14="http://schemas.microsoft.com/office/powerpoint/2010/main" val="3050933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790F9-ACC7-41C5-A278-29B8E7DB315D}"/>
              </a:ext>
            </a:extLst>
          </p:cNvPr>
          <p:cNvSpPr>
            <a:spLocks noGrp="1"/>
          </p:cNvSpPr>
          <p:nvPr>
            <p:ph type="title"/>
          </p:nvPr>
        </p:nvSpPr>
        <p:spPr>
          <a:xfrm>
            <a:off x="457200" y="228600"/>
            <a:ext cx="8229600" cy="838200"/>
          </a:xfrm>
        </p:spPr>
        <p:txBody>
          <a:bodyPr>
            <a:normAutofit fontScale="90000"/>
          </a:bodyPr>
          <a:lstStyle/>
          <a:p>
            <a:r>
              <a:rPr lang="en-US" dirty="0"/>
              <a:t>The </a:t>
            </a:r>
            <a:r>
              <a:rPr lang="en-US" u="sng" dirty="0"/>
              <a:t>only</a:t>
            </a:r>
            <a:r>
              <a:rPr lang="en-US" dirty="0"/>
              <a:t> 7  Reasons </a:t>
            </a:r>
            <a:br>
              <a:rPr lang="en-US" dirty="0"/>
            </a:br>
            <a:r>
              <a:rPr lang="en-US" dirty="0"/>
              <a:t>for Disqualifying an Entry </a:t>
            </a:r>
          </a:p>
        </p:txBody>
      </p:sp>
      <p:sp>
        <p:nvSpPr>
          <p:cNvPr id="3" name="Content Placeholder 2">
            <a:extLst>
              <a:ext uri="{FF2B5EF4-FFF2-40B4-BE49-F238E27FC236}">
                <a16:creationId xmlns:a16="http://schemas.microsoft.com/office/drawing/2014/main" id="{32FE3E40-5045-4BAC-8E40-CA447192EE0B}"/>
              </a:ext>
            </a:extLst>
          </p:cNvPr>
          <p:cNvSpPr>
            <a:spLocks noGrp="1"/>
          </p:cNvSpPr>
          <p:nvPr>
            <p:ph idx="1"/>
          </p:nvPr>
        </p:nvSpPr>
        <p:spPr>
          <a:xfrm>
            <a:off x="478221" y="1371600"/>
            <a:ext cx="8229600" cy="5486400"/>
          </a:xfrm>
        </p:spPr>
        <p:txBody>
          <a:bodyPr>
            <a:noAutofit/>
          </a:bodyPr>
          <a:lstStyle/>
          <a:p>
            <a:pPr marL="0" marR="0">
              <a:lnSpc>
                <a:spcPct val="15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	  A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FOREIGN SUBSTANCE</a:t>
            </a:r>
            <a:r>
              <a:rPr lang="en-US" sz="1800" dirty="0">
                <a:effectLst/>
                <a:latin typeface="Calibri" panose="020F0502020204030204" pitchFamily="34" charset="0"/>
                <a:ea typeface="Calibri" panose="020F0502020204030204" pitchFamily="34" charset="0"/>
                <a:cs typeface="Times New Roman" panose="02020603050405020304" pitchFamily="18" charset="0"/>
              </a:rPr>
              <a:t> applied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TO ENHANCE</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beauty of the entry.</a:t>
            </a:r>
          </a:p>
          <a:p>
            <a:pPr marL="0" marR="0">
              <a:lnSpc>
                <a:spcPct val="15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MISNAMED</a:t>
            </a:r>
            <a:r>
              <a:rPr lang="en-US" sz="1800" dirty="0">
                <a:effectLst/>
                <a:latin typeface="Calibri" panose="020F0502020204030204" pitchFamily="34" charset="0"/>
                <a:ea typeface="Calibri" panose="020F0502020204030204" pitchFamily="34" charset="0"/>
                <a:cs typeface="Times New Roman" panose="02020603050405020304" pitchFamily="18" charset="0"/>
              </a:rPr>
              <a:t>.  An entry that is not the variety named on the entry tag.</a:t>
            </a:r>
          </a:p>
          <a:p>
            <a:pPr marL="0" marR="0">
              <a:lnSpc>
                <a:spcPct val="150000"/>
              </a:lnSpc>
              <a:spcBef>
                <a:spcPts val="0"/>
              </a:spcBef>
              <a:spcAft>
                <a:spcPts val="0"/>
              </a:spcAft>
            </a:pPr>
            <a:r>
              <a:rPr lang="en-US" sz="1800" dirty="0">
                <a:latin typeface="Calibri" panose="020F0502020204030204" pitchFamily="34" charset="0"/>
                <a:ea typeface="Calibri" panose="020F0502020204030204" pitchFamily="34" charset="0"/>
                <a:cs typeface="Times New Roman" panose="02020603050405020304" pitchFamily="18" charset="0"/>
              </a:rPr>
              <a:t>              This is different from “Improperly Named” (using </a:t>
            </a:r>
            <a:r>
              <a:rPr lang="en-US" sz="1800" dirty="0">
                <a:effectLst/>
                <a:latin typeface="Calibri" panose="020F0502020204030204" pitchFamily="34" charset="0"/>
                <a:ea typeface="Calibri" panose="020F0502020204030204" pitchFamily="34" charset="0"/>
                <a:cs typeface="Times New Roman" panose="02020603050405020304" pitchFamily="18" charset="0"/>
              </a:rPr>
              <a:t>an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accepted</a:t>
            </a:r>
            <a:r>
              <a:rPr lang="en-US" sz="1800" dirty="0">
                <a:effectLst/>
                <a:latin typeface="Calibri" panose="020F0502020204030204" pitchFamily="34" charset="0"/>
                <a:ea typeface="Calibri" panose="020F0502020204030204" pitchFamily="34" charset="0"/>
                <a:cs typeface="Times New Roman" panose="02020603050405020304" pitchFamily="18" charset="0"/>
              </a:rPr>
              <a:t> synonym).</a:t>
            </a:r>
          </a:p>
          <a:p>
            <a:pPr marL="0" marR="0">
              <a:lnSpc>
                <a:spcPct val="15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3.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UNLABELED</a:t>
            </a:r>
            <a:r>
              <a:rPr lang="en-US" sz="1800" dirty="0">
                <a:effectLst/>
                <a:latin typeface="Calibri" panose="020F0502020204030204" pitchFamily="34" charset="0"/>
                <a:ea typeface="Calibri" panose="020F0502020204030204" pitchFamily="34" charset="0"/>
                <a:cs typeface="Times New Roman" panose="02020603050405020304" pitchFamily="18" charset="0"/>
              </a:rPr>
              <a:t> or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Incompletely</a:t>
            </a:r>
            <a:r>
              <a:rPr lang="en-US" sz="1800" dirty="0">
                <a:effectLst/>
                <a:latin typeface="Calibri" panose="020F0502020204030204" pitchFamily="34" charset="0"/>
                <a:ea typeface="Calibri" panose="020F0502020204030204" pitchFamily="34" charset="0"/>
                <a:cs typeface="Times New Roman" panose="02020603050405020304" pitchFamily="18" charset="0"/>
              </a:rPr>
              <a:t> labeled.  </a:t>
            </a:r>
          </a:p>
          <a:p>
            <a:pPr marL="0" marR="0">
              <a:lnSpc>
                <a:spcPct val="15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(Entry lacks an entry tag, or the exhibitor’s name, and/or a class number,… …..             and/or the name of the variety is not given on the entry tag).</a:t>
            </a:r>
          </a:p>
          <a:p>
            <a:pPr marL="0" marR="0">
              <a:lnSpc>
                <a:spcPct val="15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4.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EXHIBITOR’S NAME VISIBLE</a:t>
            </a:r>
            <a:r>
              <a:rPr lang="en-US" sz="1800" dirty="0">
                <a:effectLst/>
                <a:latin typeface="Calibri" panose="020F0502020204030204" pitchFamily="34" charset="0"/>
                <a:ea typeface="Calibri" panose="020F0502020204030204" pitchFamily="34" charset="0"/>
                <a:cs typeface="Times New Roman" panose="02020603050405020304" pitchFamily="18" charset="0"/>
              </a:rPr>
              <a:t>,  unless corrected </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before</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entry is judged.</a:t>
            </a:r>
          </a:p>
          <a:p>
            <a:pPr marL="0" marR="0">
              <a:lnSpc>
                <a:spcPct val="15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5.	  A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CHALLENGE CLASS</a:t>
            </a:r>
            <a:r>
              <a:rPr lang="en-US" sz="1800" dirty="0">
                <a:effectLst/>
                <a:latin typeface="Calibri" panose="020F0502020204030204" pitchFamily="34" charset="0"/>
                <a:ea typeface="Calibri" panose="020F0502020204030204" pitchFamily="34" charset="0"/>
                <a:cs typeface="Times New Roman" panose="02020603050405020304" pitchFamily="18" charset="0"/>
              </a:rPr>
              <a:t> entry that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does not satisfy the requirements</a:t>
            </a:r>
            <a:r>
              <a:rPr lang="en-US" sz="1800" dirty="0">
                <a:effectLst/>
                <a:latin typeface="Calibri" panose="020F0502020204030204" pitchFamily="34" charset="0"/>
                <a:ea typeface="Calibri" panose="020F0502020204030204" pitchFamily="34" charset="0"/>
                <a:cs typeface="Times New Roman" panose="02020603050405020304" pitchFamily="18" charset="0"/>
              </a:rPr>
              <a:t> of the</a:t>
            </a:r>
          </a:p>
          <a:p>
            <a:pPr marL="0" marR="0">
              <a:lnSpc>
                <a:spcPct val="150000"/>
              </a:lnSpc>
              <a:spcBef>
                <a:spcPts val="0"/>
              </a:spcBef>
              <a:spcAft>
                <a:spcPts val="0"/>
              </a:spcAft>
            </a:pP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 class in which it is entered.</a:t>
            </a:r>
          </a:p>
          <a:p>
            <a:pPr marL="0" marR="0">
              <a:lnSpc>
                <a:spcPct val="15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6.	  Rose was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not grown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outdoors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and/or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NOT GROWN BY THE EXHIBITOR</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7.	  </a:t>
            </a:r>
            <a:r>
              <a:rPr lang="en-US" sz="1800" b="1" i="1" u="sng" dirty="0">
                <a:effectLst/>
                <a:latin typeface="Calibri" panose="020F0502020204030204" pitchFamily="34" charset="0"/>
                <a:ea typeface="Calibri" panose="020F0502020204030204" pitchFamily="34" charset="0"/>
                <a:cs typeface="Times New Roman" panose="02020603050405020304" pitchFamily="18" charset="0"/>
              </a:rPr>
              <a:t>POSSIBLY</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MORE THAN ONE ENTRY</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 of the same variety in the same class  </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by the same exhibitor,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a  </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Possible</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DQ</a:t>
            </a:r>
            <a:r>
              <a:rPr lang="en-US" sz="1800" dirty="0">
                <a:effectLst/>
                <a:latin typeface="Calibri" panose="020F0502020204030204" pitchFamily="34" charset="0"/>
                <a:ea typeface="Calibri" panose="020F0502020204030204" pitchFamily="34" charset="0"/>
                <a:cs typeface="Times New Roman" panose="02020603050405020304" pitchFamily="18" charset="0"/>
              </a:rPr>
              <a:t>   unless it was relocated there by 	  show staff, or is allowed by SHOW RULES</a:t>
            </a:r>
          </a:p>
          <a:p>
            <a:r>
              <a:rPr lang="en-US" sz="2400" b="1" dirty="0">
                <a:solidFill>
                  <a:srgbClr val="FF0000"/>
                </a:solidFill>
              </a:rPr>
              <a:t>           If it’s not here, IT’S NOT A DISQUALIFICATION !!!</a:t>
            </a:r>
          </a:p>
        </p:txBody>
      </p:sp>
    </p:spTree>
    <p:extLst>
      <p:ext uri="{BB962C8B-B14F-4D97-AF65-F5344CB8AC3E}">
        <p14:creationId xmlns:p14="http://schemas.microsoft.com/office/powerpoint/2010/main" val="27723114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09C9D-0D68-4D63-A925-28AC64717713}"/>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9D5096DC-F495-1A34-B48F-762CB285389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00" y="647983"/>
            <a:ext cx="7467600" cy="5887383"/>
          </a:xfrm>
        </p:spPr>
      </p:pic>
    </p:spTree>
    <p:extLst>
      <p:ext uri="{BB962C8B-B14F-4D97-AF65-F5344CB8AC3E}">
        <p14:creationId xmlns:p14="http://schemas.microsoft.com/office/powerpoint/2010/main" val="20434975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a typeface="Calibri"/>
                <a:cs typeface="Times New Roman"/>
              </a:rPr>
              <a:t>COLOR</a:t>
            </a:r>
            <a:r>
              <a:rPr lang="en-US" dirty="0">
                <a:ea typeface="Calibri"/>
                <a:cs typeface="Times New Roman"/>
              </a:rPr>
              <a:t> of the BLOOM  20 Pts</a:t>
            </a:r>
            <a:endParaRPr lang="en-US" dirty="0"/>
          </a:p>
        </p:txBody>
      </p:sp>
      <p:sp>
        <p:nvSpPr>
          <p:cNvPr id="3" name="Content Placeholder 2"/>
          <p:cNvSpPr>
            <a:spLocks noGrp="1"/>
          </p:cNvSpPr>
          <p:nvPr>
            <p:ph idx="1"/>
          </p:nvPr>
        </p:nvSpPr>
        <p:spPr>
          <a:xfrm>
            <a:off x="457200" y="1600200"/>
            <a:ext cx="8229600" cy="4983162"/>
          </a:xfrm>
        </p:spPr>
        <p:txBody>
          <a:bodyPr>
            <a:noAutofit/>
          </a:bodyPr>
          <a:lstStyle/>
          <a:p>
            <a:r>
              <a:rPr lang="en-US" dirty="0"/>
              <a:t>Judging is </a:t>
            </a:r>
            <a:r>
              <a:rPr lang="en-US" b="1" u="sng" dirty="0"/>
              <a:t>constant for all classes</a:t>
            </a:r>
            <a:r>
              <a:rPr lang="en-US" dirty="0"/>
              <a:t>.</a:t>
            </a:r>
          </a:p>
          <a:p>
            <a:r>
              <a:rPr lang="en-US" dirty="0"/>
              <a:t>The </a:t>
            </a:r>
            <a:r>
              <a:rPr lang="en-US" b="1" dirty="0"/>
              <a:t>actual color </a:t>
            </a:r>
            <a:r>
              <a:rPr lang="en-US" dirty="0"/>
              <a:t>of the rose (red, yellow, etc.) </a:t>
            </a:r>
          </a:p>
          <a:p>
            <a:r>
              <a:rPr lang="en-US" dirty="0"/>
              <a:t>(</a:t>
            </a:r>
            <a:r>
              <a:rPr lang="en-US" b="1" u="sng" dirty="0"/>
              <a:t>Must be the TYPICAL color of the variety</a:t>
            </a:r>
            <a:r>
              <a:rPr lang="en-US" dirty="0"/>
              <a:t>)</a:t>
            </a:r>
          </a:p>
          <a:p>
            <a:r>
              <a:rPr lang="en-US" dirty="0"/>
              <a:t> The </a:t>
            </a:r>
            <a:r>
              <a:rPr lang="en-US" b="1" u="sng" dirty="0"/>
              <a:t>saturation</a:t>
            </a:r>
            <a:r>
              <a:rPr lang="en-US" b="1" dirty="0"/>
              <a:t> / </a:t>
            </a:r>
            <a:r>
              <a:rPr lang="en-US" b="1" u="sng" dirty="0"/>
              <a:t>intensity</a:t>
            </a:r>
            <a:r>
              <a:rPr lang="en-US" b="1" dirty="0"/>
              <a:t> </a:t>
            </a:r>
            <a:r>
              <a:rPr lang="en-US" dirty="0"/>
              <a:t>of the color.                                                  Missing or extra colors / blends = a penalty</a:t>
            </a:r>
          </a:p>
          <a:p>
            <a:r>
              <a:rPr lang="en-US" dirty="0"/>
              <a:t>The </a:t>
            </a:r>
            <a:r>
              <a:rPr lang="en-US" b="1" u="sng" dirty="0"/>
              <a:t>clearness</a:t>
            </a:r>
            <a:r>
              <a:rPr lang="en-US" dirty="0"/>
              <a:t> of the color: (even or blotchy ?) </a:t>
            </a:r>
          </a:p>
          <a:p>
            <a:r>
              <a:rPr lang="en-US" dirty="0"/>
              <a:t> White or green petal streaks, although typical of the variety, are color faults and penalized according to the degree of the impairment.</a:t>
            </a:r>
          </a:p>
        </p:txBody>
      </p:sp>
    </p:spTree>
    <p:extLst>
      <p:ext uri="{BB962C8B-B14F-4D97-AF65-F5344CB8AC3E}">
        <p14:creationId xmlns:p14="http://schemas.microsoft.com/office/powerpoint/2010/main" val="3352831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0BEB0-2614-B1E0-9283-E8D4D0B15713}"/>
              </a:ext>
            </a:extLst>
          </p:cNvPr>
          <p:cNvSpPr>
            <a:spLocks noGrp="1"/>
          </p:cNvSpPr>
          <p:nvPr>
            <p:ph type="title"/>
          </p:nvPr>
        </p:nvSpPr>
        <p:spPr/>
        <p:txBody>
          <a:bodyPr/>
          <a:lstStyle/>
          <a:p>
            <a:r>
              <a:rPr lang="en-US" dirty="0"/>
              <a:t>COLOR – MORE CRITERIA</a:t>
            </a:r>
          </a:p>
        </p:txBody>
      </p:sp>
      <p:sp>
        <p:nvSpPr>
          <p:cNvPr id="3" name="Content Placeholder 2">
            <a:extLst>
              <a:ext uri="{FF2B5EF4-FFF2-40B4-BE49-F238E27FC236}">
                <a16:creationId xmlns:a16="http://schemas.microsoft.com/office/drawing/2014/main" id="{07F251B4-92B4-4B27-0E44-356065C9DDB8}"/>
              </a:ext>
            </a:extLst>
          </p:cNvPr>
          <p:cNvSpPr>
            <a:spLocks noGrp="1"/>
          </p:cNvSpPr>
          <p:nvPr>
            <p:ph idx="1"/>
          </p:nvPr>
        </p:nvSpPr>
        <p:spPr>
          <a:xfrm>
            <a:off x="457200" y="1295400"/>
            <a:ext cx="8229600" cy="5287962"/>
          </a:xfrm>
        </p:spPr>
        <p:txBody>
          <a:bodyPr/>
          <a:lstStyle/>
          <a:p>
            <a:r>
              <a:rPr lang="en-US" dirty="0"/>
              <a:t>Penalized defects include Petals that are:</a:t>
            </a:r>
          </a:p>
          <a:p>
            <a:r>
              <a:rPr lang="en-US" dirty="0"/>
              <a:t>Blotched, </a:t>
            </a:r>
          </a:p>
          <a:p>
            <a:r>
              <a:rPr lang="en-US" dirty="0"/>
              <a:t>Spotted</a:t>
            </a:r>
          </a:p>
          <a:p>
            <a:r>
              <a:rPr lang="en-US" dirty="0"/>
              <a:t>Blued petals (usually from refrigeration)</a:t>
            </a:r>
          </a:p>
          <a:p>
            <a:r>
              <a:rPr lang="en-US" dirty="0"/>
              <a:t>Damaged petals are penalized.</a:t>
            </a:r>
          </a:p>
          <a:p>
            <a:r>
              <a:rPr lang="en-US" dirty="0"/>
              <a:t>A damaged petal that has been skillfully trimmed would be less penalized than if left  w/all the damage.</a:t>
            </a:r>
          </a:p>
        </p:txBody>
      </p:sp>
    </p:spTree>
    <p:extLst>
      <p:ext uri="{BB962C8B-B14F-4D97-AF65-F5344CB8AC3E}">
        <p14:creationId xmlns:p14="http://schemas.microsoft.com/office/powerpoint/2010/main" val="30968073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lgerian" panose="04020705040A02060702" pitchFamily="82" charset="0"/>
              </a:rPr>
              <a:t>COLOR PENALTY – Blotchy </a:t>
            </a: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1295400"/>
            <a:ext cx="6934199" cy="5200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52687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3C9DC-3683-AF91-7512-1BF5407BCEF5}"/>
              </a:ext>
            </a:extLst>
          </p:cNvPr>
          <p:cNvSpPr>
            <a:spLocks noGrp="1"/>
          </p:cNvSpPr>
          <p:nvPr>
            <p:ph type="title"/>
          </p:nvPr>
        </p:nvSpPr>
        <p:spPr/>
        <p:txBody>
          <a:bodyPr>
            <a:normAutofit/>
          </a:bodyPr>
          <a:lstStyle/>
          <a:p>
            <a:r>
              <a:rPr lang="en-US" sz="3200" dirty="0"/>
              <a:t>A white or green stripe, </a:t>
            </a:r>
            <a:r>
              <a:rPr lang="en-US" sz="3200" dirty="0" err="1"/>
              <a:t>tho</a:t>
            </a:r>
            <a:r>
              <a:rPr lang="en-US" sz="3200" dirty="0"/>
              <a:t>’ genetic, </a:t>
            </a:r>
            <a:br>
              <a:rPr lang="en-US" sz="3200" dirty="0"/>
            </a:br>
            <a:r>
              <a:rPr lang="en-US" sz="3200" dirty="0"/>
              <a:t>is a Color Penalty      (this Bloom is Fresh)</a:t>
            </a:r>
          </a:p>
        </p:txBody>
      </p:sp>
      <p:pic>
        <p:nvPicPr>
          <p:cNvPr id="5" name="Content Placeholder 4">
            <a:extLst>
              <a:ext uri="{FF2B5EF4-FFF2-40B4-BE49-F238E27FC236}">
                <a16:creationId xmlns:a16="http://schemas.microsoft.com/office/drawing/2014/main" id="{AC5BE8FF-523D-5050-C362-0824F9BBC4E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35991655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a:latin typeface="+mn-lt"/>
              </a:rPr>
              <a:t>SUBSTANCE of the BLOOM  15 Pts</a:t>
            </a:r>
          </a:p>
        </p:txBody>
      </p:sp>
      <p:sp>
        <p:nvSpPr>
          <p:cNvPr id="3" name="Content Placeholder 2"/>
          <p:cNvSpPr>
            <a:spLocks noGrp="1"/>
          </p:cNvSpPr>
          <p:nvPr>
            <p:ph idx="1"/>
          </p:nvPr>
        </p:nvSpPr>
        <p:spPr>
          <a:xfrm>
            <a:off x="457200" y="1143000"/>
            <a:ext cx="8229600" cy="5440362"/>
          </a:xfrm>
        </p:spPr>
        <p:txBody>
          <a:bodyPr>
            <a:normAutofit/>
          </a:bodyPr>
          <a:lstStyle/>
          <a:p>
            <a:r>
              <a:rPr lang="en-US" sz="4800" dirty="0"/>
              <a:t>Substance is seen in the color, texture, crispness and firmness of the petals.  </a:t>
            </a:r>
          </a:p>
          <a:p>
            <a:r>
              <a:rPr lang="en-US" sz="4800" dirty="0"/>
              <a:t>Substance is an indicator of the moisture or hydration in a rose </a:t>
            </a:r>
            <a:r>
              <a:rPr lang="en-US" sz="4800" dirty="0">
                <a:solidFill>
                  <a:srgbClr val="FF0000"/>
                </a:solidFill>
              </a:rPr>
              <a:t>(like an inflated balloon, but with water).</a:t>
            </a:r>
          </a:p>
        </p:txBody>
      </p:sp>
    </p:spTree>
    <p:extLst>
      <p:ext uri="{BB962C8B-B14F-4D97-AF65-F5344CB8AC3E}">
        <p14:creationId xmlns:p14="http://schemas.microsoft.com/office/powerpoint/2010/main" val="1584004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lgerian" panose="04020705040A02060702" pitchFamily="82" charset="0"/>
                <a:ea typeface="Calibri"/>
                <a:cs typeface="Times New Roman"/>
              </a:rPr>
              <a:t>LOSS of SUBSTANCE in Bloom</a:t>
            </a:r>
            <a:endParaRPr lang="en-US" dirty="0">
              <a:latin typeface="Algerian" panose="04020705040A02060702" pitchFamily="82" charset="0"/>
            </a:endParaRPr>
          </a:p>
        </p:txBody>
      </p:sp>
      <p:sp>
        <p:nvSpPr>
          <p:cNvPr id="3" name="Content Placeholder 2"/>
          <p:cNvSpPr>
            <a:spLocks noGrp="1"/>
          </p:cNvSpPr>
          <p:nvPr>
            <p:ph idx="1"/>
          </p:nvPr>
        </p:nvSpPr>
        <p:spPr>
          <a:xfrm>
            <a:off x="457200" y="1600200"/>
            <a:ext cx="8382000" cy="4525963"/>
          </a:xfrm>
        </p:spPr>
        <p:txBody>
          <a:bodyPr>
            <a:noAutofit/>
          </a:bodyPr>
          <a:lstStyle/>
          <a:p>
            <a:r>
              <a:rPr lang="en-US" sz="2800" dirty="0"/>
              <a:t>As it loses moisture, the petals become limp &amp; droop.</a:t>
            </a:r>
          </a:p>
          <a:p>
            <a:r>
              <a:rPr lang="en-US" sz="2800" dirty="0"/>
              <a:t>The color of the bloom will change / degrade.             The Petals’ shiny/satiny opalescent appearance and vibrancy will become duller.</a:t>
            </a:r>
          </a:p>
          <a:p>
            <a:r>
              <a:rPr lang="en-US" sz="2800" dirty="0"/>
              <a:t>The ultimate loss of Substance is a wilted flower. </a:t>
            </a:r>
          </a:p>
          <a:p>
            <a:r>
              <a:rPr lang="en-US" sz="2800" b="1" i="1" u="sng" dirty="0"/>
              <a:t>ALSO</a:t>
            </a:r>
            <a:r>
              <a:rPr lang="en-US" sz="2800" dirty="0"/>
              <a:t>  examine substance in </a:t>
            </a:r>
            <a:r>
              <a:rPr lang="en-US" sz="2800" u="sng" dirty="0"/>
              <a:t>other parts</a:t>
            </a:r>
            <a:r>
              <a:rPr lang="en-US" sz="2800" dirty="0"/>
              <a:t> of the specimen:</a:t>
            </a:r>
          </a:p>
          <a:p>
            <a:r>
              <a:rPr lang="en-US" sz="2800" dirty="0"/>
              <a:t>The </a:t>
            </a:r>
            <a:r>
              <a:rPr lang="en-US" sz="2800" b="1" u="sng" dirty="0"/>
              <a:t>Stamens</a:t>
            </a:r>
            <a:r>
              <a:rPr lang="en-US" sz="2800" dirty="0"/>
              <a:t> (must be bright and fresh, when visible).</a:t>
            </a:r>
          </a:p>
          <a:p>
            <a:r>
              <a:rPr lang="en-US" sz="2800" dirty="0"/>
              <a:t>And also in its </a:t>
            </a:r>
            <a:r>
              <a:rPr lang="en-US" sz="2800" b="1" u="sng" dirty="0"/>
              <a:t>Stem &amp; Foliage</a:t>
            </a:r>
          </a:p>
        </p:txBody>
      </p:sp>
    </p:spTree>
    <p:extLst>
      <p:ext uri="{BB962C8B-B14F-4D97-AF65-F5344CB8AC3E}">
        <p14:creationId xmlns:p14="http://schemas.microsoft.com/office/powerpoint/2010/main" val="32214997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AC4E4-A12C-9671-A027-B894D132E5FF}"/>
              </a:ext>
            </a:extLst>
          </p:cNvPr>
          <p:cNvSpPr>
            <a:spLocks noGrp="1"/>
          </p:cNvSpPr>
          <p:nvPr>
            <p:ph type="title"/>
          </p:nvPr>
        </p:nvSpPr>
        <p:spPr>
          <a:xfrm>
            <a:off x="457200" y="228600"/>
            <a:ext cx="8229600" cy="1143000"/>
          </a:xfrm>
        </p:spPr>
        <p:txBody>
          <a:bodyPr/>
          <a:lstStyle/>
          <a:p>
            <a:r>
              <a:rPr lang="en-US" dirty="0"/>
              <a:t>SUBSTANCE </a:t>
            </a:r>
            <a:r>
              <a:rPr lang="en-US" u="sng" dirty="0"/>
              <a:t>in Stem &amp; Foliage</a:t>
            </a:r>
          </a:p>
        </p:txBody>
      </p:sp>
      <p:sp>
        <p:nvSpPr>
          <p:cNvPr id="3" name="Content Placeholder 2">
            <a:extLst>
              <a:ext uri="{FF2B5EF4-FFF2-40B4-BE49-F238E27FC236}">
                <a16:creationId xmlns:a16="http://schemas.microsoft.com/office/drawing/2014/main" id="{0A3A9DE3-7E55-4FEA-CB30-6B99183265B8}"/>
              </a:ext>
            </a:extLst>
          </p:cNvPr>
          <p:cNvSpPr>
            <a:spLocks noGrp="1"/>
          </p:cNvSpPr>
          <p:nvPr>
            <p:ph idx="1"/>
          </p:nvPr>
        </p:nvSpPr>
        <p:spPr/>
        <p:txBody>
          <a:bodyPr>
            <a:normAutofit/>
          </a:bodyPr>
          <a:lstStyle/>
          <a:p>
            <a:r>
              <a:rPr lang="en-US" dirty="0"/>
              <a:t>Similarly, a specimen loses points </a:t>
            </a:r>
            <a:r>
              <a:rPr lang="en-US" u="sng" dirty="0"/>
              <a:t>in the </a:t>
            </a:r>
            <a:r>
              <a:rPr lang="en-US" b="1" u="sng" dirty="0"/>
              <a:t>Substance</a:t>
            </a:r>
            <a:r>
              <a:rPr lang="en-US" dirty="0"/>
              <a:t> category when the Stem &amp; Foliage</a:t>
            </a:r>
            <a:r>
              <a:rPr lang="en-US" i="1" dirty="0"/>
              <a:t> </a:t>
            </a:r>
            <a:r>
              <a:rPr lang="en-US" dirty="0"/>
              <a:t>manifest </a:t>
            </a:r>
            <a:r>
              <a:rPr lang="en-US" u="sng" dirty="0"/>
              <a:t>limpness</a:t>
            </a:r>
            <a:r>
              <a:rPr lang="en-US" dirty="0"/>
              <a:t>, </a:t>
            </a:r>
            <a:r>
              <a:rPr lang="en-US" u="sng" dirty="0"/>
              <a:t>wilting</a:t>
            </a:r>
            <a:r>
              <a:rPr lang="en-US" dirty="0"/>
              <a:t>, etc.</a:t>
            </a:r>
          </a:p>
          <a:p>
            <a:r>
              <a:rPr lang="en-US" b="1" dirty="0"/>
              <a:t>NOTE:</a:t>
            </a:r>
          </a:p>
          <a:p>
            <a:r>
              <a:rPr lang="en-US" dirty="0"/>
              <a:t> Specimens  </a:t>
            </a:r>
            <a:r>
              <a:rPr lang="en-US" u="sng" dirty="0"/>
              <a:t>ALSO</a:t>
            </a:r>
            <a:r>
              <a:rPr lang="en-US" dirty="0"/>
              <a:t>  lose additional points </a:t>
            </a:r>
            <a:r>
              <a:rPr lang="en-US" u="sng" dirty="0"/>
              <a:t>in </a:t>
            </a:r>
            <a:r>
              <a:rPr lang="en-US" b="1" u="sng" dirty="0"/>
              <a:t>Stem &amp; Foliage</a:t>
            </a:r>
            <a:r>
              <a:rPr lang="en-US" b="1" dirty="0"/>
              <a:t> </a:t>
            </a:r>
            <a:r>
              <a:rPr lang="en-US" dirty="0"/>
              <a:t>for faults in the </a:t>
            </a:r>
            <a:r>
              <a:rPr lang="en-US" u="sng" dirty="0"/>
              <a:t>basic structure</a:t>
            </a:r>
            <a:r>
              <a:rPr lang="en-US" dirty="0"/>
              <a:t> of the Stem &amp; Foliage, </a:t>
            </a:r>
            <a:r>
              <a:rPr lang="en-US" u="sng" dirty="0"/>
              <a:t>which exist regardless of Substance</a:t>
            </a:r>
            <a:r>
              <a:rPr lang="en-US" dirty="0"/>
              <a:t>.</a:t>
            </a:r>
          </a:p>
        </p:txBody>
      </p:sp>
    </p:spTree>
    <p:extLst>
      <p:ext uri="{BB962C8B-B14F-4D97-AF65-F5344CB8AC3E}">
        <p14:creationId xmlns:p14="http://schemas.microsoft.com/office/powerpoint/2010/main" val="10191528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66800"/>
          </a:xfrm>
        </p:spPr>
        <p:txBody>
          <a:bodyPr>
            <a:noAutofit/>
          </a:bodyPr>
          <a:lstStyle/>
          <a:p>
            <a:r>
              <a:rPr lang="en-US" sz="4000" u="sng" dirty="0"/>
              <a:t>PHASES</a:t>
            </a:r>
            <a:r>
              <a:rPr lang="en-US" sz="4000" dirty="0"/>
              <a:t>  of Color, Age, Substance - 1</a:t>
            </a:r>
            <a:br>
              <a:rPr lang="en-US" sz="4000" dirty="0"/>
            </a:br>
            <a:endParaRPr lang="en-US" sz="4000" dirty="0"/>
          </a:p>
        </p:txBody>
      </p:sp>
      <p:pic>
        <p:nvPicPr>
          <p:cNvPr id="8199" name="Picture 7"/>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691" y="1371600"/>
            <a:ext cx="6034617" cy="4983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49253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9C89C-BAAD-AE27-3232-BDA4CEF72C24}"/>
              </a:ext>
            </a:extLst>
          </p:cNvPr>
          <p:cNvSpPr>
            <a:spLocks noGrp="1"/>
          </p:cNvSpPr>
          <p:nvPr>
            <p:ph type="title"/>
          </p:nvPr>
        </p:nvSpPr>
        <p:spPr/>
        <p:txBody>
          <a:bodyPr>
            <a:normAutofit/>
          </a:bodyPr>
          <a:lstStyle/>
          <a:p>
            <a:r>
              <a:rPr lang="en-US" sz="3600" dirty="0"/>
              <a:t>PHASES of AGE, COLOR, FRESHNESS - 2</a:t>
            </a:r>
          </a:p>
        </p:txBody>
      </p:sp>
      <p:pic>
        <p:nvPicPr>
          <p:cNvPr id="5" name="Content Placeholder 4">
            <a:extLst>
              <a:ext uri="{FF2B5EF4-FFF2-40B4-BE49-F238E27FC236}">
                <a16:creationId xmlns:a16="http://schemas.microsoft.com/office/drawing/2014/main" id="{7A9F2476-C2A1-1CF1-D20C-6E63C16DBCC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417638"/>
            <a:ext cx="6370109" cy="4960144"/>
          </a:xfrm>
        </p:spPr>
      </p:pic>
    </p:spTree>
    <p:extLst>
      <p:ext uri="{BB962C8B-B14F-4D97-AF65-F5344CB8AC3E}">
        <p14:creationId xmlns:p14="http://schemas.microsoft.com/office/powerpoint/2010/main" val="2834305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3FE2A-0167-40DA-BFE8-565072ACDC43}"/>
              </a:ext>
            </a:extLst>
          </p:cNvPr>
          <p:cNvSpPr>
            <a:spLocks noGrp="1"/>
          </p:cNvSpPr>
          <p:nvPr>
            <p:ph type="title"/>
          </p:nvPr>
        </p:nvSpPr>
        <p:spPr/>
        <p:txBody>
          <a:bodyPr/>
          <a:lstStyle/>
          <a:p>
            <a:r>
              <a:rPr lang="en-US" dirty="0"/>
              <a:t>RE.  DISQUALIFICATIONS</a:t>
            </a:r>
          </a:p>
        </p:txBody>
      </p:sp>
      <p:sp>
        <p:nvSpPr>
          <p:cNvPr id="3" name="Content Placeholder 2">
            <a:extLst>
              <a:ext uri="{FF2B5EF4-FFF2-40B4-BE49-F238E27FC236}">
                <a16:creationId xmlns:a16="http://schemas.microsoft.com/office/drawing/2014/main" id="{9A6888B7-8605-43B4-B28D-3AE7738BFD50}"/>
              </a:ext>
            </a:extLst>
          </p:cNvPr>
          <p:cNvSpPr>
            <a:spLocks noGrp="1"/>
          </p:cNvSpPr>
          <p:nvPr>
            <p:ph idx="1"/>
          </p:nvPr>
        </p:nvSpPr>
        <p:spPr/>
        <p:txBody>
          <a:bodyPr>
            <a:normAutofit/>
          </a:bodyPr>
          <a:lstStyle/>
          <a:p>
            <a:r>
              <a:rPr lang="en-US" sz="3000" dirty="0">
                <a:effectLst/>
                <a:latin typeface="Arial" panose="020B0604020202020204" pitchFamily="34" charset="0"/>
                <a:ea typeface="Calibri" panose="020F0502020204030204" pitchFamily="34" charset="0"/>
              </a:rPr>
              <a:t>Judges must never disqualify an entry </a:t>
            </a:r>
            <a:r>
              <a:rPr lang="en-US" sz="3000" b="1" dirty="0">
                <a:effectLst/>
                <a:latin typeface="Arial" panose="020B0604020202020204" pitchFamily="34" charset="0"/>
                <a:ea typeface="Calibri" panose="020F0502020204030204" pitchFamily="34" charset="0"/>
              </a:rPr>
              <a:t>unless</a:t>
            </a:r>
            <a:r>
              <a:rPr lang="en-US" sz="3000" dirty="0">
                <a:effectLst/>
                <a:latin typeface="Arial" panose="020B0604020202020204" pitchFamily="34" charset="0"/>
                <a:ea typeface="Calibri" panose="020F0502020204030204" pitchFamily="34" charset="0"/>
              </a:rPr>
              <a:t> they are </a:t>
            </a:r>
            <a:r>
              <a:rPr lang="en-US" sz="3000" b="1" dirty="0">
                <a:effectLst/>
                <a:latin typeface="Arial" panose="020B0604020202020204" pitchFamily="34" charset="0"/>
                <a:ea typeface="Calibri" panose="020F0502020204030204" pitchFamily="34" charset="0"/>
              </a:rPr>
              <a:t>very sure </a:t>
            </a:r>
            <a:r>
              <a:rPr lang="en-US" sz="3000" dirty="0">
                <a:effectLst/>
                <a:latin typeface="Arial" panose="020B0604020202020204" pitchFamily="34" charset="0"/>
                <a:ea typeface="Calibri" panose="020F0502020204030204" pitchFamily="34" charset="0"/>
              </a:rPr>
              <a:t>of the disqualification.  </a:t>
            </a:r>
          </a:p>
          <a:p>
            <a:endParaRPr lang="en-US" sz="1400" dirty="0">
              <a:effectLst/>
              <a:latin typeface="Arial" panose="020B0604020202020204" pitchFamily="34" charset="0"/>
              <a:ea typeface="Calibri" panose="020F0502020204030204" pitchFamily="34" charset="0"/>
            </a:endParaRPr>
          </a:p>
          <a:p>
            <a:r>
              <a:rPr lang="en-US" sz="3000" b="1" dirty="0">
                <a:effectLst/>
                <a:latin typeface="Arial" panose="020B0604020202020204" pitchFamily="34" charset="0"/>
                <a:ea typeface="Calibri" panose="020F0502020204030204" pitchFamily="34" charset="0"/>
              </a:rPr>
              <a:t>If there is any question about the certainty of an offense, a judge must never disqualify an entry.</a:t>
            </a:r>
            <a:endParaRPr lang="en-US" sz="3000" b="1" dirty="0">
              <a:latin typeface="Arial" panose="020B0604020202020204" pitchFamily="34" charset="0"/>
              <a:ea typeface="Calibri" panose="020F0502020204030204" pitchFamily="34" charset="0"/>
            </a:endParaRPr>
          </a:p>
          <a:p>
            <a:r>
              <a:rPr lang="en-US" sz="1600" dirty="0">
                <a:effectLst/>
                <a:latin typeface="Arial" panose="020B0604020202020204" pitchFamily="34" charset="0"/>
                <a:ea typeface="Calibri" panose="020F0502020204030204" pitchFamily="34" charset="0"/>
              </a:rPr>
              <a:t>        </a:t>
            </a:r>
          </a:p>
          <a:p>
            <a:r>
              <a:rPr lang="en-US" sz="3000" dirty="0">
                <a:effectLst/>
                <a:latin typeface="Arial" panose="020B0604020202020204" pitchFamily="34" charset="0"/>
                <a:ea typeface="Calibri" panose="020F0502020204030204" pitchFamily="34" charset="0"/>
              </a:rPr>
              <a:t>If there is any doubt, perhaps just give a (big?) penalty, such as “un-typical” of variety.</a:t>
            </a:r>
          </a:p>
          <a:p>
            <a:endParaRPr lang="en-US" dirty="0"/>
          </a:p>
        </p:txBody>
      </p:sp>
    </p:spTree>
    <p:extLst>
      <p:ext uri="{BB962C8B-B14F-4D97-AF65-F5344CB8AC3E}">
        <p14:creationId xmlns:p14="http://schemas.microsoft.com/office/powerpoint/2010/main" val="42823830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9B636-AC92-630B-F1D4-CF0FEA9DDF68}"/>
              </a:ext>
            </a:extLst>
          </p:cNvPr>
          <p:cNvSpPr>
            <a:spLocks noGrp="1"/>
          </p:cNvSpPr>
          <p:nvPr>
            <p:ph type="title"/>
          </p:nvPr>
        </p:nvSpPr>
        <p:spPr>
          <a:xfrm>
            <a:off x="457200" y="274638"/>
            <a:ext cx="8229600" cy="944562"/>
          </a:xfrm>
        </p:spPr>
        <p:txBody>
          <a:bodyPr>
            <a:normAutofit fontScale="90000"/>
          </a:bodyPr>
          <a:lstStyle/>
          <a:p>
            <a:r>
              <a:rPr lang="en-US" sz="2800" dirty="0"/>
              <a:t>PHASES of Color Substance Freshness – 3  </a:t>
            </a:r>
            <a:br>
              <a:rPr lang="en-US" sz="2800" dirty="0"/>
            </a:br>
            <a:r>
              <a:rPr lang="en-US" sz="2800" dirty="0"/>
              <a:t>(Dainty Bess from Sproul Roses Blogspot)</a:t>
            </a:r>
          </a:p>
        </p:txBody>
      </p:sp>
      <p:pic>
        <p:nvPicPr>
          <p:cNvPr id="9" name="Content Placeholder 8">
            <a:extLst>
              <a:ext uri="{FF2B5EF4-FFF2-40B4-BE49-F238E27FC236}">
                <a16:creationId xmlns:a16="http://schemas.microsoft.com/office/drawing/2014/main" id="{86B0B5CA-6BB9-C2F6-6CCC-5D38DE6A46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4600" y="1524000"/>
            <a:ext cx="3754636" cy="5082382"/>
          </a:xfrm>
        </p:spPr>
      </p:pic>
    </p:spTree>
    <p:extLst>
      <p:ext uri="{BB962C8B-B14F-4D97-AF65-F5344CB8AC3E}">
        <p14:creationId xmlns:p14="http://schemas.microsoft.com/office/powerpoint/2010/main" val="9270693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01476-3969-CD4D-643A-AC58FC16EFB7}"/>
              </a:ext>
            </a:extLst>
          </p:cNvPr>
          <p:cNvSpPr>
            <a:spLocks noGrp="1"/>
          </p:cNvSpPr>
          <p:nvPr>
            <p:ph type="title"/>
          </p:nvPr>
        </p:nvSpPr>
        <p:spPr/>
        <p:txBody>
          <a:bodyPr/>
          <a:lstStyle/>
          <a:p>
            <a:r>
              <a:rPr lang="en-US" dirty="0"/>
              <a:t>PHASES # 3  cont.</a:t>
            </a:r>
          </a:p>
        </p:txBody>
      </p:sp>
      <p:sp>
        <p:nvSpPr>
          <p:cNvPr id="3" name="Content Placeholder 2">
            <a:extLst>
              <a:ext uri="{FF2B5EF4-FFF2-40B4-BE49-F238E27FC236}">
                <a16:creationId xmlns:a16="http://schemas.microsoft.com/office/drawing/2014/main" id="{CD5889A2-02DB-D8F7-02E4-B455D3B86103}"/>
              </a:ext>
            </a:extLst>
          </p:cNvPr>
          <p:cNvSpPr>
            <a:spLocks noGrp="1"/>
          </p:cNvSpPr>
          <p:nvPr>
            <p:ph idx="1"/>
          </p:nvPr>
        </p:nvSpPr>
        <p:spPr>
          <a:xfrm>
            <a:off x="457200" y="1600200"/>
            <a:ext cx="8229600" cy="4983162"/>
          </a:xfrm>
        </p:spPr>
        <p:txBody>
          <a:bodyPr>
            <a:normAutofit lnSpcReduction="10000"/>
          </a:bodyPr>
          <a:lstStyle/>
          <a:p>
            <a:r>
              <a:rPr lang="en-US" dirty="0"/>
              <a:t>In the previous slide, you could look at the top rose in isolation, &amp; say “Oh, it’s pretty fresh,” and you wouldn’t be, uh, …”wrong.”</a:t>
            </a:r>
          </a:p>
          <a:p>
            <a:r>
              <a:rPr lang="en-US" b="1" dirty="0"/>
              <a:t>But, when judging, you have to remember what it looks like when it is at its very best, as in the bottom rose there.</a:t>
            </a:r>
            <a:r>
              <a:rPr lang="en-US" dirty="0"/>
              <a:t>  </a:t>
            </a:r>
            <a:r>
              <a:rPr lang="en-US" sz="2000" dirty="0"/>
              <a:t>Not just “Good enough”</a:t>
            </a:r>
            <a:endParaRPr lang="en-US" b="1" dirty="0"/>
          </a:p>
          <a:p>
            <a:r>
              <a:rPr lang="en-US" dirty="0"/>
              <a:t>The overall Color and Substance (freshness),  in petals, anthers, &amp; filaments, are </a:t>
            </a:r>
            <a:r>
              <a:rPr lang="en-US" u="sng" dirty="0"/>
              <a:t>much</a:t>
            </a:r>
            <a:r>
              <a:rPr lang="en-US" dirty="0"/>
              <a:t> better in the bottom rose.  </a:t>
            </a:r>
          </a:p>
          <a:p>
            <a:r>
              <a:rPr lang="en-US" sz="2000" b="1" dirty="0">
                <a:solidFill>
                  <a:srgbClr val="FF0000"/>
                </a:solidFill>
              </a:rPr>
              <a:t>We have to juggle such objective truths with the level of the show, etc.</a:t>
            </a:r>
            <a:endParaRPr lang="en-US" b="1" dirty="0">
              <a:solidFill>
                <a:srgbClr val="FF0000"/>
              </a:solidFill>
            </a:endParaRPr>
          </a:p>
          <a:p>
            <a:endParaRPr lang="en-US" dirty="0"/>
          </a:p>
        </p:txBody>
      </p:sp>
    </p:spTree>
    <p:extLst>
      <p:ext uri="{BB962C8B-B14F-4D97-AF65-F5344CB8AC3E}">
        <p14:creationId xmlns:p14="http://schemas.microsoft.com/office/powerpoint/2010/main" val="34236184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669E4-413C-382A-9C0E-16AC1798A5E2}"/>
              </a:ext>
            </a:extLst>
          </p:cNvPr>
          <p:cNvSpPr>
            <a:spLocks noGrp="1"/>
          </p:cNvSpPr>
          <p:nvPr>
            <p:ph type="title"/>
          </p:nvPr>
        </p:nvSpPr>
        <p:spPr>
          <a:xfrm>
            <a:off x="457200" y="274638"/>
            <a:ext cx="8229600" cy="792162"/>
          </a:xfrm>
        </p:spPr>
        <p:txBody>
          <a:bodyPr>
            <a:normAutofit/>
          </a:bodyPr>
          <a:lstStyle/>
          <a:p>
            <a:r>
              <a:rPr lang="en-US" sz="4000" dirty="0"/>
              <a:t>PHASES of AGE, COLOR, FRESHNESS - 4 </a:t>
            </a:r>
          </a:p>
        </p:txBody>
      </p:sp>
      <p:pic>
        <p:nvPicPr>
          <p:cNvPr id="5" name="Content Placeholder 4">
            <a:extLst>
              <a:ext uri="{FF2B5EF4-FFF2-40B4-BE49-F238E27FC236}">
                <a16:creationId xmlns:a16="http://schemas.microsoft.com/office/drawing/2014/main" id="{1F1615BC-6B70-DAF1-AF08-881B6924712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16414" y="914400"/>
            <a:ext cx="7642349" cy="5791200"/>
          </a:xfrm>
        </p:spPr>
      </p:pic>
    </p:spTree>
    <p:extLst>
      <p:ext uri="{BB962C8B-B14F-4D97-AF65-F5344CB8AC3E}">
        <p14:creationId xmlns:p14="http://schemas.microsoft.com/office/powerpoint/2010/main" val="4939031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D1A8C-CC87-5D48-6161-5307CEB13020}"/>
              </a:ext>
            </a:extLst>
          </p:cNvPr>
          <p:cNvSpPr>
            <a:spLocks noGrp="1"/>
          </p:cNvSpPr>
          <p:nvPr>
            <p:ph type="title"/>
          </p:nvPr>
        </p:nvSpPr>
        <p:spPr/>
        <p:txBody>
          <a:bodyPr>
            <a:normAutofit/>
          </a:bodyPr>
          <a:lstStyle/>
          <a:p>
            <a:r>
              <a:rPr lang="en-US" sz="4000" dirty="0"/>
              <a:t>FRESH STAMENS, PISTIL, &amp; PETALS</a:t>
            </a:r>
          </a:p>
        </p:txBody>
      </p:sp>
      <p:pic>
        <p:nvPicPr>
          <p:cNvPr id="5" name="Content Placeholder 4">
            <a:extLst>
              <a:ext uri="{FF2B5EF4-FFF2-40B4-BE49-F238E27FC236}">
                <a16:creationId xmlns:a16="http://schemas.microsoft.com/office/drawing/2014/main" id="{D2FB0952-D8A4-B8CC-1CA5-0D56D6CBCFD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46691" y="1219200"/>
            <a:ext cx="7152216" cy="5364162"/>
          </a:xfrm>
        </p:spPr>
      </p:pic>
    </p:spTree>
    <p:extLst>
      <p:ext uri="{BB962C8B-B14F-4D97-AF65-F5344CB8AC3E}">
        <p14:creationId xmlns:p14="http://schemas.microsoft.com/office/powerpoint/2010/main" val="31289356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224F6-B664-7945-1918-44A34C12D795}"/>
              </a:ext>
            </a:extLst>
          </p:cNvPr>
          <p:cNvSpPr>
            <a:spLocks noGrp="1"/>
          </p:cNvSpPr>
          <p:nvPr>
            <p:ph type="title"/>
          </p:nvPr>
        </p:nvSpPr>
        <p:spPr/>
        <p:txBody>
          <a:bodyPr>
            <a:normAutofit/>
          </a:bodyPr>
          <a:lstStyle/>
          <a:p>
            <a:r>
              <a:rPr lang="en-US" sz="4000" dirty="0"/>
              <a:t>COMPARE FRESH &amp; NOT-FRESH</a:t>
            </a:r>
          </a:p>
        </p:txBody>
      </p:sp>
      <p:pic>
        <p:nvPicPr>
          <p:cNvPr id="5" name="Content Placeholder 4">
            <a:extLst>
              <a:ext uri="{FF2B5EF4-FFF2-40B4-BE49-F238E27FC236}">
                <a16:creationId xmlns:a16="http://schemas.microsoft.com/office/drawing/2014/main" id="{68B2778C-2A98-3A09-606A-8FF86CDF6EC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45093" y="1143000"/>
            <a:ext cx="7253816" cy="5440362"/>
          </a:xfrm>
        </p:spPr>
      </p:pic>
    </p:spTree>
    <p:extLst>
      <p:ext uri="{BB962C8B-B14F-4D97-AF65-F5344CB8AC3E}">
        <p14:creationId xmlns:p14="http://schemas.microsoft.com/office/powerpoint/2010/main" val="16527706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9FF76-A491-45A5-D9A2-98A3D47C9720}"/>
              </a:ext>
            </a:extLst>
          </p:cNvPr>
          <p:cNvSpPr>
            <a:spLocks noGrp="1"/>
          </p:cNvSpPr>
          <p:nvPr>
            <p:ph type="title"/>
          </p:nvPr>
        </p:nvSpPr>
        <p:spPr/>
        <p:txBody>
          <a:bodyPr/>
          <a:lstStyle/>
          <a:p>
            <a:r>
              <a:rPr lang="en-US" dirty="0"/>
              <a:t>ALIKA  -  Fresh</a:t>
            </a:r>
          </a:p>
        </p:txBody>
      </p:sp>
      <p:pic>
        <p:nvPicPr>
          <p:cNvPr id="5" name="Content Placeholder 4">
            <a:extLst>
              <a:ext uri="{FF2B5EF4-FFF2-40B4-BE49-F238E27FC236}">
                <a16:creationId xmlns:a16="http://schemas.microsoft.com/office/drawing/2014/main" id="{9314C32A-EC59-F46C-4DAD-4FB7C98F5B5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45091" y="1143000"/>
            <a:ext cx="7253816" cy="5440362"/>
          </a:xfrm>
        </p:spPr>
      </p:pic>
    </p:spTree>
    <p:extLst>
      <p:ext uri="{BB962C8B-B14F-4D97-AF65-F5344CB8AC3E}">
        <p14:creationId xmlns:p14="http://schemas.microsoft.com/office/powerpoint/2010/main" val="4621874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Photo of good substance freshness</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90536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GOOD SUBSTANCE</a:t>
            </a:r>
          </a:p>
        </p:txBody>
      </p:sp>
      <p:pic>
        <p:nvPicPr>
          <p:cNvPr id="921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425425" y="1600200"/>
            <a:ext cx="4293150"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8380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66281-AA4A-7234-62D8-885C619362AA}"/>
              </a:ext>
            </a:extLst>
          </p:cNvPr>
          <p:cNvSpPr>
            <a:spLocks noGrp="1"/>
          </p:cNvSpPr>
          <p:nvPr>
            <p:ph type="title"/>
          </p:nvPr>
        </p:nvSpPr>
        <p:spPr/>
        <p:txBody>
          <a:bodyPr/>
          <a:lstStyle/>
          <a:p>
            <a:r>
              <a:rPr lang="en-US" dirty="0"/>
              <a:t>SOME HAVE SHORT STAMENS</a:t>
            </a:r>
          </a:p>
        </p:txBody>
      </p:sp>
      <p:pic>
        <p:nvPicPr>
          <p:cNvPr id="5" name="Content Placeholder 4">
            <a:extLst>
              <a:ext uri="{FF2B5EF4-FFF2-40B4-BE49-F238E27FC236}">
                <a16:creationId xmlns:a16="http://schemas.microsoft.com/office/drawing/2014/main" id="{9C5E1571-8B3B-C1E5-B8E6-AB116E68CEA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34955303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DF4CA-464A-304B-8DCE-402313F777F1}"/>
              </a:ext>
            </a:extLst>
          </p:cNvPr>
          <p:cNvSpPr>
            <a:spLocks noGrp="1"/>
          </p:cNvSpPr>
          <p:nvPr>
            <p:ph type="title"/>
          </p:nvPr>
        </p:nvSpPr>
        <p:spPr>
          <a:xfrm>
            <a:off x="457200" y="274638"/>
            <a:ext cx="8229600" cy="715962"/>
          </a:xfrm>
        </p:spPr>
        <p:txBody>
          <a:bodyPr>
            <a:normAutofit fontScale="90000"/>
          </a:bodyPr>
          <a:lstStyle/>
          <a:p>
            <a:r>
              <a:rPr lang="en-US" dirty="0"/>
              <a:t>Not All Stamens &amp; Anthers Are Yellow</a:t>
            </a:r>
          </a:p>
        </p:txBody>
      </p:sp>
      <p:sp>
        <p:nvSpPr>
          <p:cNvPr id="3" name="Content Placeholder 2">
            <a:extLst>
              <a:ext uri="{FF2B5EF4-FFF2-40B4-BE49-F238E27FC236}">
                <a16:creationId xmlns:a16="http://schemas.microsoft.com/office/drawing/2014/main" id="{5495B163-89E4-BF60-521E-27B5091A0724}"/>
              </a:ext>
            </a:extLst>
          </p:cNvPr>
          <p:cNvSpPr>
            <a:spLocks noGrp="1"/>
          </p:cNvSpPr>
          <p:nvPr>
            <p:ph idx="1"/>
          </p:nvPr>
        </p:nvSpPr>
        <p:spPr>
          <a:xfrm>
            <a:off x="457200" y="990600"/>
            <a:ext cx="8229600" cy="5135563"/>
          </a:xfrm>
        </p:spPr>
        <p:txBody>
          <a:bodyPr/>
          <a:lstStyle/>
          <a:p>
            <a:r>
              <a:rPr lang="en-US" dirty="0"/>
              <a:t>The Charlatan  -  Fresh</a:t>
            </a:r>
          </a:p>
          <a:p>
            <a:endParaRPr lang="en-US" dirty="0"/>
          </a:p>
        </p:txBody>
      </p:sp>
      <p:pic>
        <p:nvPicPr>
          <p:cNvPr id="5" name="Picture 4">
            <a:extLst>
              <a:ext uri="{FF2B5EF4-FFF2-40B4-BE49-F238E27FC236}">
                <a16:creationId xmlns:a16="http://schemas.microsoft.com/office/drawing/2014/main" id="{722FE30D-7D5D-40FC-032C-5D160B079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967779" y="2156423"/>
            <a:ext cx="5059362" cy="3794521"/>
          </a:xfrm>
          <a:prstGeom prst="rect">
            <a:avLst/>
          </a:prstGeom>
        </p:spPr>
      </p:pic>
    </p:spTree>
    <p:extLst>
      <p:ext uri="{BB962C8B-B14F-4D97-AF65-F5344CB8AC3E}">
        <p14:creationId xmlns:p14="http://schemas.microsoft.com/office/powerpoint/2010/main" val="3344925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FBCF8-8C41-425A-AECB-7B9101C2CED4}"/>
              </a:ext>
            </a:extLst>
          </p:cNvPr>
          <p:cNvSpPr>
            <a:spLocks noGrp="1"/>
          </p:cNvSpPr>
          <p:nvPr>
            <p:ph type="title"/>
          </p:nvPr>
        </p:nvSpPr>
        <p:spPr>
          <a:xfrm>
            <a:off x="457200" y="274638"/>
            <a:ext cx="8229600" cy="792162"/>
          </a:xfrm>
        </p:spPr>
        <p:txBody>
          <a:bodyPr/>
          <a:lstStyle/>
          <a:p>
            <a:r>
              <a:rPr lang="en-US" dirty="0"/>
              <a:t>VIOLATION OF </a:t>
            </a:r>
            <a:r>
              <a:rPr lang="en-US" b="1" u="sng" dirty="0"/>
              <a:t>SHOW RULES</a:t>
            </a:r>
          </a:p>
        </p:txBody>
      </p:sp>
      <p:sp>
        <p:nvSpPr>
          <p:cNvPr id="3" name="Content Placeholder 2">
            <a:extLst>
              <a:ext uri="{FF2B5EF4-FFF2-40B4-BE49-F238E27FC236}">
                <a16:creationId xmlns:a16="http://schemas.microsoft.com/office/drawing/2014/main" id="{4C7C52F2-3AEF-4923-8D7A-A9ABC8BBEE31}"/>
              </a:ext>
            </a:extLst>
          </p:cNvPr>
          <p:cNvSpPr>
            <a:spLocks noGrp="1"/>
          </p:cNvSpPr>
          <p:nvPr>
            <p:ph idx="1"/>
          </p:nvPr>
        </p:nvSpPr>
        <p:spPr>
          <a:xfrm>
            <a:off x="457200" y="1295400"/>
            <a:ext cx="8229600" cy="5334000"/>
          </a:xfrm>
        </p:spPr>
        <p:txBody>
          <a:bodyPr>
            <a:normAutofit/>
          </a:bodyPr>
          <a:lstStyle/>
          <a:p>
            <a:pPr marL="0" marR="0" indent="457200" algn="ctr">
              <a:spcBef>
                <a:spcPts val="0"/>
              </a:spcBef>
              <a:spcAft>
                <a:spcPts val="300"/>
              </a:spcAft>
            </a:pPr>
            <a:r>
              <a:rPr lang="en-US" sz="2400" b="1" dirty="0">
                <a:effectLst/>
                <a:latin typeface="Arial" panose="020B0604020202020204" pitchFamily="34" charset="0"/>
                <a:ea typeface="Calibri" panose="020F0502020204030204" pitchFamily="34" charset="0"/>
              </a:rPr>
              <a:t>Show rules establishing </a:t>
            </a:r>
            <a:r>
              <a:rPr lang="en-US" sz="2400" b="1" u="sng" dirty="0">
                <a:effectLst/>
                <a:latin typeface="Arial" panose="020B0604020202020204" pitchFamily="34" charset="0"/>
                <a:ea typeface="Calibri" panose="020F0502020204030204" pitchFamily="34" charset="0"/>
              </a:rPr>
              <a:t>additional reasons</a:t>
            </a:r>
            <a:r>
              <a:rPr lang="en-US" sz="2400" b="1" dirty="0">
                <a:effectLst/>
                <a:latin typeface="Arial" panose="020B0604020202020204" pitchFamily="34" charset="0"/>
                <a:ea typeface="Calibri" panose="020F0502020204030204" pitchFamily="34" charset="0"/>
              </a:rPr>
              <a:t> for </a:t>
            </a:r>
            <a:r>
              <a:rPr lang="en-US" sz="2400" b="1" dirty="0">
                <a:latin typeface="Arial" panose="020B0604020202020204" pitchFamily="34" charset="0"/>
                <a:ea typeface="Calibri" panose="020F0502020204030204" pitchFamily="34" charset="0"/>
              </a:rPr>
              <a:t>D</a:t>
            </a:r>
            <a:r>
              <a:rPr lang="en-US" sz="2400" b="1" dirty="0">
                <a:effectLst/>
                <a:latin typeface="Arial" panose="020B0604020202020204" pitchFamily="34" charset="0"/>
                <a:ea typeface="Calibri" panose="020F0502020204030204" pitchFamily="34" charset="0"/>
              </a:rPr>
              <a:t>isqualification are PROHIBITED</a:t>
            </a:r>
            <a:r>
              <a:rPr lang="en-US" sz="2400" dirty="0">
                <a:effectLst/>
                <a:latin typeface="Arial" panose="020B0604020202020204" pitchFamily="34" charset="0"/>
                <a:ea typeface="Calibri" panose="020F0502020204030204" pitchFamily="34" charset="0"/>
              </a:rPr>
              <a:t>.  </a:t>
            </a:r>
          </a:p>
          <a:p>
            <a:pPr marL="0" marR="0" indent="457200">
              <a:spcBef>
                <a:spcPts val="0"/>
              </a:spcBef>
              <a:spcAft>
                <a:spcPts val="300"/>
              </a:spcAft>
            </a:pPr>
            <a:r>
              <a:rPr lang="en-US" sz="2400" u="sng" dirty="0">
                <a:effectLst/>
                <a:latin typeface="Arial" panose="020B0604020202020204" pitchFamily="34" charset="0"/>
                <a:ea typeface="Calibri" panose="020F0502020204030204" pitchFamily="34" charset="0"/>
              </a:rPr>
              <a:t>SHOWS cannot invent additional D/Q’s</a:t>
            </a:r>
          </a:p>
          <a:p>
            <a:pPr marL="0" marR="0" indent="457200">
              <a:spcBef>
                <a:spcPts val="0"/>
              </a:spcBef>
              <a:spcAft>
                <a:spcPts val="300"/>
              </a:spcAft>
            </a:pPr>
            <a:r>
              <a:rPr lang="en-US" sz="2400" u="sng" dirty="0">
                <a:effectLst/>
                <a:latin typeface="Arial" panose="020B0604020202020204" pitchFamily="34" charset="0"/>
                <a:ea typeface="Calibri" panose="020F0502020204030204" pitchFamily="34" charset="0"/>
              </a:rPr>
              <a:t>The only exceptions</a:t>
            </a:r>
            <a:r>
              <a:rPr lang="en-US" sz="2400" dirty="0">
                <a:effectLst/>
                <a:latin typeface="Arial" panose="020B0604020202020204" pitchFamily="34" charset="0"/>
                <a:ea typeface="Calibri" panose="020F0502020204030204" pitchFamily="34" charset="0"/>
              </a:rPr>
              <a:t> are below:</a:t>
            </a:r>
          </a:p>
          <a:p>
            <a:pPr marL="0" marR="0" indent="457200">
              <a:spcBef>
                <a:spcPts val="0"/>
              </a:spcBef>
              <a:spcAft>
                <a:spcPts val="300"/>
              </a:spcAft>
            </a:pPr>
            <a:r>
              <a:rPr lang="en-US" sz="2400" dirty="0">
                <a:effectLst/>
                <a:latin typeface="Arial" panose="020B0604020202020204" pitchFamily="34" charset="0"/>
                <a:ea typeface="Calibri" panose="020F0502020204030204" pitchFamily="34" charset="0"/>
              </a:rPr>
              <a:t> (1) rules that address the composition and staging of challenge classes and collections, </a:t>
            </a:r>
          </a:p>
          <a:p>
            <a:pPr marL="0" marR="0" indent="457200">
              <a:spcBef>
                <a:spcPts val="0"/>
              </a:spcBef>
              <a:spcAft>
                <a:spcPts val="300"/>
              </a:spcAft>
            </a:pPr>
            <a:r>
              <a:rPr lang="en-US" sz="2400" dirty="0">
                <a:effectLst/>
                <a:latin typeface="Arial" panose="020B0604020202020204" pitchFamily="34" charset="0"/>
                <a:ea typeface="Calibri" panose="020F0502020204030204" pitchFamily="34" charset="0"/>
              </a:rPr>
              <a:t> (2) rules concerning eligibility to enter a particular class, </a:t>
            </a:r>
          </a:p>
          <a:p>
            <a:pPr marL="0" marR="0" indent="457200">
              <a:spcBef>
                <a:spcPts val="0"/>
              </a:spcBef>
              <a:spcAft>
                <a:spcPts val="300"/>
              </a:spcAft>
            </a:pPr>
            <a:r>
              <a:rPr lang="en-US" sz="2400" dirty="0">
                <a:effectLst/>
                <a:latin typeface="Arial" panose="020B0604020202020204" pitchFamily="34" charset="0"/>
                <a:ea typeface="Calibri" panose="020F0502020204030204" pitchFamily="34" charset="0"/>
              </a:rPr>
              <a:t> (3) rules concerning absent exhibitors, </a:t>
            </a:r>
          </a:p>
          <a:p>
            <a:pPr marL="0" marR="0" indent="457200">
              <a:spcBef>
                <a:spcPts val="0"/>
              </a:spcBef>
              <a:spcAft>
                <a:spcPts val="300"/>
              </a:spcAft>
            </a:pPr>
            <a:r>
              <a:rPr lang="en-US" sz="2400" dirty="0">
                <a:effectLst/>
                <a:latin typeface="Arial" panose="020B0604020202020204" pitchFamily="34" charset="0"/>
                <a:ea typeface="Calibri" panose="020F0502020204030204" pitchFamily="34" charset="0"/>
              </a:rPr>
              <a:t> (4) rules concerning multiple exhibitors from the same garden, and </a:t>
            </a:r>
          </a:p>
          <a:p>
            <a:pPr marL="0" marR="0" indent="457200">
              <a:spcBef>
                <a:spcPts val="0"/>
              </a:spcBef>
              <a:spcAft>
                <a:spcPts val="300"/>
              </a:spcAft>
            </a:pPr>
            <a:r>
              <a:rPr lang="en-US" sz="2400" dirty="0">
                <a:effectLst/>
                <a:latin typeface="Arial" panose="020B0604020202020204" pitchFamily="34" charset="0"/>
                <a:ea typeface="Calibri" panose="020F0502020204030204" pitchFamily="34" charset="0"/>
              </a:rPr>
              <a:t> (5) rules concerning multiple entries of the same variety by the same exhibitor in the same class.</a:t>
            </a:r>
          </a:p>
          <a:p>
            <a:endParaRPr lang="en-US" dirty="0"/>
          </a:p>
        </p:txBody>
      </p:sp>
    </p:spTree>
    <p:extLst>
      <p:ext uri="{BB962C8B-B14F-4D97-AF65-F5344CB8AC3E}">
        <p14:creationId xmlns:p14="http://schemas.microsoft.com/office/powerpoint/2010/main" val="22923962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BD0EE-785B-007F-6C06-2D973AA68A78}"/>
              </a:ext>
            </a:extLst>
          </p:cNvPr>
          <p:cNvSpPr>
            <a:spLocks noGrp="1"/>
          </p:cNvSpPr>
          <p:nvPr>
            <p:ph type="title"/>
          </p:nvPr>
        </p:nvSpPr>
        <p:spPr/>
        <p:txBody>
          <a:bodyPr/>
          <a:lstStyle/>
          <a:p>
            <a:r>
              <a:rPr lang="en-US" dirty="0"/>
              <a:t>THE CHARLATAN  S. (not so fresh)</a:t>
            </a:r>
          </a:p>
        </p:txBody>
      </p:sp>
      <p:pic>
        <p:nvPicPr>
          <p:cNvPr id="5" name="Content Placeholder 4">
            <a:extLst>
              <a:ext uri="{FF2B5EF4-FFF2-40B4-BE49-F238E27FC236}">
                <a16:creationId xmlns:a16="http://schemas.microsoft.com/office/drawing/2014/main" id="{EE8D0EC0-DB06-77C1-26D4-21B09896A1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841499" y="1894683"/>
            <a:ext cx="5384801" cy="4038600"/>
          </a:xfrm>
        </p:spPr>
      </p:pic>
    </p:spTree>
    <p:extLst>
      <p:ext uri="{BB962C8B-B14F-4D97-AF65-F5344CB8AC3E}">
        <p14:creationId xmlns:p14="http://schemas.microsoft.com/office/powerpoint/2010/main" val="22767712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C9892-7716-89A9-007E-1402E5005F7C}"/>
              </a:ext>
            </a:extLst>
          </p:cNvPr>
          <p:cNvSpPr>
            <a:spLocks noGrp="1"/>
          </p:cNvSpPr>
          <p:nvPr>
            <p:ph type="title"/>
          </p:nvPr>
        </p:nvSpPr>
        <p:spPr/>
        <p:txBody>
          <a:bodyPr>
            <a:normAutofit/>
          </a:bodyPr>
          <a:lstStyle/>
          <a:p>
            <a:r>
              <a:rPr lang="en-US" dirty="0"/>
              <a:t>Not All Stamens Are Golden</a:t>
            </a:r>
          </a:p>
        </p:txBody>
      </p:sp>
      <p:pic>
        <p:nvPicPr>
          <p:cNvPr id="5" name="Content Placeholder 4">
            <a:extLst>
              <a:ext uri="{FF2B5EF4-FFF2-40B4-BE49-F238E27FC236}">
                <a16:creationId xmlns:a16="http://schemas.microsoft.com/office/drawing/2014/main" id="{5F92E50E-D9EE-6846-F9A4-FC0C8E45160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95451" y="1219200"/>
            <a:ext cx="8067699" cy="5364162"/>
          </a:xfrm>
        </p:spPr>
      </p:pic>
    </p:spTree>
    <p:extLst>
      <p:ext uri="{BB962C8B-B14F-4D97-AF65-F5344CB8AC3E}">
        <p14:creationId xmlns:p14="http://schemas.microsoft.com/office/powerpoint/2010/main" val="21590175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31225-0253-0F0C-DABB-247B72A3B927}"/>
              </a:ext>
            </a:extLst>
          </p:cNvPr>
          <p:cNvSpPr>
            <a:spLocks noGrp="1"/>
          </p:cNvSpPr>
          <p:nvPr>
            <p:ph type="title"/>
          </p:nvPr>
        </p:nvSpPr>
        <p:spPr/>
        <p:txBody>
          <a:bodyPr/>
          <a:lstStyle/>
          <a:p>
            <a:r>
              <a:rPr lang="en-US" dirty="0"/>
              <a:t>Stamens Typical of this variety - 2</a:t>
            </a:r>
          </a:p>
        </p:txBody>
      </p:sp>
      <p:pic>
        <p:nvPicPr>
          <p:cNvPr id="5" name="Content Placeholder 4">
            <a:extLst>
              <a:ext uri="{FF2B5EF4-FFF2-40B4-BE49-F238E27FC236}">
                <a16:creationId xmlns:a16="http://schemas.microsoft.com/office/drawing/2014/main" id="{0AE5B799-F102-E558-B8F3-2B49355023B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10057" y="1295400"/>
            <a:ext cx="7793126" cy="5181600"/>
          </a:xfrm>
        </p:spPr>
      </p:pic>
    </p:spTree>
    <p:extLst>
      <p:ext uri="{BB962C8B-B14F-4D97-AF65-F5344CB8AC3E}">
        <p14:creationId xmlns:p14="http://schemas.microsoft.com/office/powerpoint/2010/main" val="17106019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CD9A-2777-5DC1-1194-CC541EDC8DB5}"/>
              </a:ext>
            </a:extLst>
          </p:cNvPr>
          <p:cNvSpPr>
            <a:spLocks noGrp="1"/>
          </p:cNvSpPr>
          <p:nvPr>
            <p:ph type="title"/>
          </p:nvPr>
        </p:nvSpPr>
        <p:spPr/>
        <p:txBody>
          <a:bodyPr/>
          <a:lstStyle/>
          <a:p>
            <a:r>
              <a:rPr lang="en-US" dirty="0"/>
              <a:t>VERY FRESH – ROSA GLAUCA</a:t>
            </a:r>
          </a:p>
        </p:txBody>
      </p:sp>
      <p:pic>
        <p:nvPicPr>
          <p:cNvPr id="5" name="Content Placeholder 4">
            <a:extLst>
              <a:ext uri="{FF2B5EF4-FFF2-40B4-BE49-F238E27FC236}">
                <a16:creationId xmlns:a16="http://schemas.microsoft.com/office/drawing/2014/main" id="{72DBABA6-7675-012B-2511-77881F2AD87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0847" y="1143000"/>
            <a:ext cx="8366150" cy="5562600"/>
          </a:xfrm>
        </p:spPr>
      </p:pic>
    </p:spTree>
    <p:extLst>
      <p:ext uri="{BB962C8B-B14F-4D97-AF65-F5344CB8AC3E}">
        <p14:creationId xmlns:p14="http://schemas.microsoft.com/office/powerpoint/2010/main" val="39456935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63654-F043-F3DA-52E1-23A28DB308FE}"/>
              </a:ext>
            </a:extLst>
          </p:cNvPr>
          <p:cNvSpPr>
            <a:spLocks noGrp="1"/>
          </p:cNvSpPr>
          <p:nvPr>
            <p:ph type="title"/>
          </p:nvPr>
        </p:nvSpPr>
        <p:spPr/>
        <p:txBody>
          <a:bodyPr/>
          <a:lstStyle/>
          <a:p>
            <a:r>
              <a:rPr lang="en-US" dirty="0"/>
              <a:t>LESS  FRESH</a:t>
            </a:r>
          </a:p>
        </p:txBody>
      </p:sp>
      <p:pic>
        <p:nvPicPr>
          <p:cNvPr id="5" name="Content Placeholder 4">
            <a:extLst>
              <a:ext uri="{FF2B5EF4-FFF2-40B4-BE49-F238E27FC236}">
                <a16:creationId xmlns:a16="http://schemas.microsoft.com/office/drawing/2014/main" id="{1570EE73-EF13-5AF7-3350-375A3498AA9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3776" y="1219200"/>
            <a:ext cx="8116824" cy="5396825"/>
          </a:xfrm>
        </p:spPr>
      </p:pic>
    </p:spTree>
    <p:extLst>
      <p:ext uri="{BB962C8B-B14F-4D97-AF65-F5344CB8AC3E}">
        <p14:creationId xmlns:p14="http://schemas.microsoft.com/office/powerpoint/2010/main" val="16147577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22345-4384-5D66-D6E8-13455459BAAD}"/>
              </a:ext>
            </a:extLst>
          </p:cNvPr>
          <p:cNvSpPr>
            <a:spLocks noGrp="1"/>
          </p:cNvSpPr>
          <p:nvPr>
            <p:ph type="title"/>
          </p:nvPr>
        </p:nvSpPr>
        <p:spPr/>
        <p:txBody>
          <a:bodyPr/>
          <a:lstStyle/>
          <a:p>
            <a:r>
              <a:rPr lang="en-US" dirty="0"/>
              <a:t>DAINTY BESS  HT</a:t>
            </a:r>
          </a:p>
        </p:txBody>
      </p:sp>
      <p:pic>
        <p:nvPicPr>
          <p:cNvPr id="5" name="Content Placeholder 4">
            <a:extLst>
              <a:ext uri="{FF2B5EF4-FFF2-40B4-BE49-F238E27FC236}">
                <a16:creationId xmlns:a16="http://schemas.microsoft.com/office/drawing/2014/main" id="{A5540EA0-2ECE-EF5E-0095-1711D1CBA3F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41829" y="1219200"/>
            <a:ext cx="7187771" cy="5383403"/>
          </a:xfrm>
        </p:spPr>
      </p:pic>
    </p:spTree>
    <p:extLst>
      <p:ext uri="{BB962C8B-B14F-4D97-AF65-F5344CB8AC3E}">
        <p14:creationId xmlns:p14="http://schemas.microsoft.com/office/powerpoint/2010/main" val="33383312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31D3E-400A-8944-6C03-F8B459FBAEE9}"/>
              </a:ext>
            </a:extLst>
          </p:cNvPr>
          <p:cNvSpPr>
            <a:spLocks noGrp="1"/>
          </p:cNvSpPr>
          <p:nvPr>
            <p:ph type="title"/>
          </p:nvPr>
        </p:nvSpPr>
        <p:spPr/>
        <p:txBody>
          <a:bodyPr/>
          <a:lstStyle/>
          <a:p>
            <a:r>
              <a:rPr lang="en-US" dirty="0"/>
              <a:t>FRESHER - ALIKA</a:t>
            </a:r>
          </a:p>
        </p:txBody>
      </p:sp>
      <p:pic>
        <p:nvPicPr>
          <p:cNvPr id="5" name="Content Placeholder 4">
            <a:extLst>
              <a:ext uri="{FF2B5EF4-FFF2-40B4-BE49-F238E27FC236}">
                <a16:creationId xmlns:a16="http://schemas.microsoft.com/office/drawing/2014/main" id="{65E39E9F-C967-AC16-2F5D-24769D2B69F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95451" y="1219200"/>
            <a:ext cx="8067699" cy="5364162"/>
          </a:xfrm>
        </p:spPr>
      </p:pic>
    </p:spTree>
    <p:extLst>
      <p:ext uri="{BB962C8B-B14F-4D97-AF65-F5344CB8AC3E}">
        <p14:creationId xmlns:p14="http://schemas.microsoft.com/office/powerpoint/2010/main" val="5062502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5734E-69FF-2B52-0E95-E197AC3F5B7E}"/>
              </a:ext>
            </a:extLst>
          </p:cNvPr>
          <p:cNvSpPr>
            <a:spLocks noGrp="1"/>
          </p:cNvSpPr>
          <p:nvPr>
            <p:ph type="title"/>
          </p:nvPr>
        </p:nvSpPr>
        <p:spPr/>
        <p:txBody>
          <a:bodyPr/>
          <a:lstStyle/>
          <a:p>
            <a:r>
              <a:rPr lang="en-US" dirty="0"/>
              <a:t>NOT AS FRESH - ALIKA</a:t>
            </a:r>
          </a:p>
        </p:txBody>
      </p:sp>
      <p:pic>
        <p:nvPicPr>
          <p:cNvPr id="5" name="Content Placeholder 4">
            <a:extLst>
              <a:ext uri="{FF2B5EF4-FFF2-40B4-BE49-F238E27FC236}">
                <a16:creationId xmlns:a16="http://schemas.microsoft.com/office/drawing/2014/main" id="{D828109F-21A9-79F3-CDDE-3A3753F24F4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95451" y="1219200"/>
            <a:ext cx="7907731" cy="5257800"/>
          </a:xfrm>
        </p:spPr>
      </p:pic>
    </p:spTree>
    <p:extLst>
      <p:ext uri="{BB962C8B-B14F-4D97-AF65-F5344CB8AC3E}">
        <p14:creationId xmlns:p14="http://schemas.microsoft.com/office/powerpoint/2010/main" val="15934391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E72AE-A900-37BE-2391-780200A6FBB0}"/>
              </a:ext>
            </a:extLst>
          </p:cNvPr>
          <p:cNvSpPr>
            <a:spLocks noGrp="1"/>
          </p:cNvSpPr>
          <p:nvPr>
            <p:ph type="title"/>
          </p:nvPr>
        </p:nvSpPr>
        <p:spPr/>
        <p:txBody>
          <a:bodyPr/>
          <a:lstStyle/>
          <a:p>
            <a:r>
              <a:rPr lang="en-US" dirty="0"/>
              <a:t>DAINTY BESS</a:t>
            </a:r>
          </a:p>
        </p:txBody>
      </p:sp>
      <p:pic>
        <p:nvPicPr>
          <p:cNvPr id="5" name="Content Placeholder 4">
            <a:extLst>
              <a:ext uri="{FF2B5EF4-FFF2-40B4-BE49-F238E27FC236}">
                <a16:creationId xmlns:a16="http://schemas.microsoft.com/office/drawing/2014/main" id="{188E3E2C-349E-14AB-E61A-1E710615CFC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67198" y="1143000"/>
            <a:ext cx="6657602" cy="5479869"/>
          </a:xfrm>
        </p:spPr>
      </p:pic>
    </p:spTree>
    <p:extLst>
      <p:ext uri="{BB962C8B-B14F-4D97-AF65-F5344CB8AC3E}">
        <p14:creationId xmlns:p14="http://schemas.microsoft.com/office/powerpoint/2010/main" val="31947710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FF9B6-A65B-0C2C-1674-351059F42C30}"/>
              </a:ext>
            </a:extLst>
          </p:cNvPr>
          <p:cNvSpPr>
            <a:spLocks noGrp="1"/>
          </p:cNvSpPr>
          <p:nvPr>
            <p:ph type="title"/>
          </p:nvPr>
        </p:nvSpPr>
        <p:spPr/>
        <p:txBody>
          <a:bodyPr/>
          <a:lstStyle/>
          <a:p>
            <a:r>
              <a:rPr lang="en-US" dirty="0"/>
              <a:t>STEM and FOLIAGE # 1   20 Pts</a:t>
            </a:r>
          </a:p>
        </p:txBody>
      </p:sp>
      <p:sp>
        <p:nvSpPr>
          <p:cNvPr id="3" name="Content Placeholder 2">
            <a:extLst>
              <a:ext uri="{FF2B5EF4-FFF2-40B4-BE49-F238E27FC236}">
                <a16:creationId xmlns:a16="http://schemas.microsoft.com/office/drawing/2014/main" id="{342ACA09-C02C-9FB2-B463-F8AC725437B0}"/>
              </a:ext>
            </a:extLst>
          </p:cNvPr>
          <p:cNvSpPr>
            <a:spLocks noGrp="1"/>
          </p:cNvSpPr>
          <p:nvPr>
            <p:ph idx="1"/>
          </p:nvPr>
        </p:nvSpPr>
        <p:spPr/>
        <p:txBody>
          <a:bodyPr>
            <a:noAutofit/>
          </a:bodyPr>
          <a:lstStyle/>
          <a:p>
            <a:r>
              <a:rPr lang="en-US" sz="4000" dirty="0"/>
              <a:t>The stem serves to support the bloom.</a:t>
            </a:r>
          </a:p>
          <a:p>
            <a:r>
              <a:rPr lang="en-US" sz="4000" dirty="0"/>
              <a:t>The foliage acts as a natural frame for the enhancement of the bloom.  </a:t>
            </a:r>
          </a:p>
          <a:p>
            <a:r>
              <a:rPr lang="en-US" sz="4000" dirty="0"/>
              <a:t>Any deviation from these objectives of stem and foliage is cause for some penalization. </a:t>
            </a:r>
          </a:p>
        </p:txBody>
      </p:sp>
    </p:spTree>
    <p:extLst>
      <p:ext uri="{BB962C8B-B14F-4D97-AF65-F5344CB8AC3E}">
        <p14:creationId xmlns:p14="http://schemas.microsoft.com/office/powerpoint/2010/main" val="1124995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81103-F649-4599-CEBF-7CA5D725CD6C}"/>
              </a:ext>
            </a:extLst>
          </p:cNvPr>
          <p:cNvSpPr>
            <a:spLocks noGrp="1"/>
          </p:cNvSpPr>
          <p:nvPr>
            <p:ph type="title"/>
          </p:nvPr>
        </p:nvSpPr>
        <p:spPr/>
        <p:txBody>
          <a:bodyPr/>
          <a:lstStyle/>
          <a:p>
            <a:r>
              <a:rPr lang="en-US" b="1" u="sng" dirty="0"/>
              <a:t>PENALTIES</a:t>
            </a:r>
          </a:p>
        </p:txBody>
      </p:sp>
      <p:sp>
        <p:nvSpPr>
          <p:cNvPr id="4" name="TextBox 3">
            <a:extLst>
              <a:ext uri="{FF2B5EF4-FFF2-40B4-BE49-F238E27FC236}">
                <a16:creationId xmlns:a16="http://schemas.microsoft.com/office/drawing/2014/main" id="{7A96398E-0FF5-E30C-735B-FA749DE91561}"/>
              </a:ext>
            </a:extLst>
          </p:cNvPr>
          <p:cNvSpPr txBox="1"/>
          <p:nvPr/>
        </p:nvSpPr>
        <p:spPr>
          <a:xfrm>
            <a:off x="457200" y="1862471"/>
            <a:ext cx="8229600" cy="4247317"/>
          </a:xfrm>
          <a:prstGeom prst="rect">
            <a:avLst/>
          </a:prstGeom>
          <a:noFill/>
        </p:spPr>
        <p:txBody>
          <a:bodyPr wrap="square">
            <a:spAutoFit/>
          </a:bodyPr>
          <a:lstStyle/>
          <a:p>
            <a:pPr marL="0" marR="0">
              <a:buNone/>
            </a:pPr>
            <a:r>
              <a:rPr lang="en-US" sz="3200" b="1" kern="100" dirty="0">
                <a:effectLst/>
                <a:latin typeface="Calibri" panose="020F0502020204030204" pitchFamily="34" charset="0"/>
                <a:ea typeface="Calibri" panose="020F0502020204030204" pitchFamily="34" charset="0"/>
                <a:cs typeface="Times New Roman" panose="02020603050405020304" pitchFamily="18" charset="0"/>
              </a:rPr>
              <a:t>There are numerous grounds to penalize a rose.</a:t>
            </a:r>
          </a:p>
          <a:p>
            <a:pPr marL="0" marR="0">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buNone/>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Primarily for faults in </a:t>
            </a:r>
            <a:r>
              <a:rPr lang="en-US" sz="2800" b="1" kern="100" dirty="0">
                <a:effectLst/>
                <a:latin typeface="Calibri" panose="020F0502020204030204" pitchFamily="34" charset="0"/>
                <a:ea typeface="Calibri" panose="020F0502020204030204" pitchFamily="34" charset="0"/>
                <a:cs typeface="Times New Roman" panose="02020603050405020304" pitchFamily="18" charset="0"/>
              </a:rPr>
              <a:t>the 6 Prime Elements of Judging</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a:buNone/>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FORM</a:t>
            </a:r>
          </a:p>
          <a:p>
            <a:pPr marL="0" marR="0">
              <a:buNone/>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COLOR</a:t>
            </a:r>
          </a:p>
          <a:p>
            <a:pPr marL="0" marR="0">
              <a:buNone/>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SUBSTANCE</a:t>
            </a:r>
          </a:p>
          <a:p>
            <a:pPr marL="0" marR="0">
              <a:buNone/>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STEM &amp; FOLIAGE</a:t>
            </a:r>
          </a:p>
          <a:p>
            <a:pPr marL="0" marR="0">
              <a:buNone/>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BALANCE &amp; PROPORTION</a:t>
            </a:r>
          </a:p>
          <a:p>
            <a:pPr marL="0" marR="0">
              <a:buNone/>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SIZE</a:t>
            </a:r>
          </a:p>
        </p:txBody>
      </p:sp>
    </p:spTree>
    <p:extLst>
      <p:ext uri="{BB962C8B-B14F-4D97-AF65-F5344CB8AC3E}">
        <p14:creationId xmlns:p14="http://schemas.microsoft.com/office/powerpoint/2010/main" val="3625861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a typeface="Calibri"/>
                <a:cs typeface="Times New Roman"/>
              </a:rPr>
              <a:t>STEM and FOLIAGE - 2</a:t>
            </a:r>
            <a:endParaRPr lang="en-US" dirty="0"/>
          </a:p>
        </p:txBody>
      </p:sp>
      <p:sp>
        <p:nvSpPr>
          <p:cNvPr id="3" name="Content Placeholder 2"/>
          <p:cNvSpPr>
            <a:spLocks noGrp="1"/>
          </p:cNvSpPr>
          <p:nvPr>
            <p:ph idx="1"/>
          </p:nvPr>
        </p:nvSpPr>
        <p:spPr>
          <a:xfrm>
            <a:off x="457200" y="1676400"/>
            <a:ext cx="8229600" cy="4525963"/>
          </a:xfrm>
        </p:spPr>
        <p:txBody>
          <a:bodyPr>
            <a:normAutofit fontScale="92500"/>
          </a:bodyPr>
          <a:lstStyle/>
          <a:p>
            <a:r>
              <a:rPr lang="en-US" dirty="0"/>
              <a:t>The stem should be straight, </a:t>
            </a:r>
            <a:r>
              <a:rPr lang="en-US" u="sng" dirty="0">
                <a:solidFill>
                  <a:srgbClr val="FF0000"/>
                </a:solidFill>
              </a:rPr>
              <a:t>intact</a:t>
            </a:r>
            <a:r>
              <a:rPr lang="en-US" b="1" u="sng" dirty="0">
                <a:solidFill>
                  <a:srgbClr val="FF0000"/>
                </a:solidFill>
              </a:rPr>
              <a:t> with thorns</a:t>
            </a:r>
            <a:r>
              <a:rPr lang="en-US" dirty="0"/>
              <a:t>,  and support the bloom and foliage well. </a:t>
            </a:r>
          </a:p>
          <a:p>
            <a:r>
              <a:rPr lang="en-US" dirty="0"/>
              <a:t>The foliage must be clean, healthy, undamaged.</a:t>
            </a:r>
          </a:p>
          <a:p>
            <a:r>
              <a:rPr lang="en-US" dirty="0"/>
              <a:t>It should </a:t>
            </a:r>
            <a:r>
              <a:rPr lang="en-US" b="1" u="sng" dirty="0"/>
              <a:t>frame the bloom</a:t>
            </a:r>
            <a:r>
              <a:rPr lang="en-US" b="1" dirty="0"/>
              <a:t> </a:t>
            </a:r>
            <a:r>
              <a:rPr lang="en-US" dirty="0"/>
              <a:t>from </a:t>
            </a:r>
            <a:r>
              <a:rPr lang="en-US" u="sng" dirty="0"/>
              <a:t>both</a:t>
            </a:r>
            <a:r>
              <a:rPr lang="en-US" dirty="0"/>
              <a:t> </a:t>
            </a:r>
            <a:r>
              <a:rPr lang="en-US" u="sng" dirty="0"/>
              <a:t>over-head</a:t>
            </a:r>
            <a:r>
              <a:rPr lang="en-US" dirty="0"/>
              <a:t> </a:t>
            </a:r>
            <a:r>
              <a:rPr lang="en-US" u="sng" dirty="0"/>
              <a:t>and</a:t>
            </a:r>
            <a:r>
              <a:rPr lang="en-US" dirty="0"/>
              <a:t> from the </a:t>
            </a:r>
            <a:r>
              <a:rPr lang="en-US" u="sng" dirty="0"/>
              <a:t>side</a:t>
            </a:r>
            <a:r>
              <a:rPr lang="en-US" dirty="0"/>
              <a:t>. </a:t>
            </a:r>
            <a:r>
              <a:rPr lang="en-US" u="sng" dirty="0"/>
              <a:t>Ideally</a:t>
            </a:r>
            <a:r>
              <a:rPr lang="en-US" dirty="0"/>
              <a:t>, </a:t>
            </a:r>
            <a:r>
              <a:rPr lang="en-US" b="1" dirty="0">
                <a:solidFill>
                  <a:srgbClr val="FF0000"/>
                </a:solidFill>
              </a:rPr>
              <a:t>it should have 4 leaves on the stem, 90 degrees apart, giving the bloom a full background (a “frame”) of good foliage </a:t>
            </a:r>
            <a:r>
              <a:rPr lang="en-US" dirty="0"/>
              <a:t>when seen from overhead, &amp; from the side.</a:t>
            </a:r>
          </a:p>
          <a:p>
            <a:r>
              <a:rPr lang="en-US" dirty="0"/>
              <a:t>Symmetry &amp; minimal gaps are preferred.</a:t>
            </a:r>
          </a:p>
          <a:p>
            <a:endParaRPr lang="en-US" dirty="0"/>
          </a:p>
        </p:txBody>
      </p:sp>
    </p:spTree>
    <p:extLst>
      <p:ext uri="{BB962C8B-B14F-4D97-AF65-F5344CB8AC3E}">
        <p14:creationId xmlns:p14="http://schemas.microsoft.com/office/powerpoint/2010/main" val="6547502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1950D-8847-3775-DE4B-741559AC526F}"/>
              </a:ext>
            </a:extLst>
          </p:cNvPr>
          <p:cNvSpPr>
            <a:spLocks noGrp="1"/>
          </p:cNvSpPr>
          <p:nvPr>
            <p:ph type="title"/>
          </p:nvPr>
        </p:nvSpPr>
        <p:spPr/>
        <p:txBody>
          <a:bodyPr/>
          <a:lstStyle/>
          <a:p>
            <a:r>
              <a:rPr lang="en-US" b="1" dirty="0">
                <a:ea typeface="Calibri"/>
                <a:cs typeface="Times New Roman"/>
              </a:rPr>
              <a:t>STEM and FOLIAGE - 3</a:t>
            </a:r>
            <a:endParaRPr lang="en-US" dirty="0"/>
          </a:p>
        </p:txBody>
      </p:sp>
      <p:sp>
        <p:nvSpPr>
          <p:cNvPr id="3" name="Content Placeholder 2">
            <a:extLst>
              <a:ext uri="{FF2B5EF4-FFF2-40B4-BE49-F238E27FC236}">
                <a16:creationId xmlns:a16="http://schemas.microsoft.com/office/drawing/2014/main" id="{6C8D4CF0-04AC-AC8D-7363-C0AF5E5714A6}"/>
              </a:ext>
            </a:extLst>
          </p:cNvPr>
          <p:cNvSpPr>
            <a:spLocks noGrp="1"/>
          </p:cNvSpPr>
          <p:nvPr>
            <p:ph idx="1"/>
          </p:nvPr>
        </p:nvSpPr>
        <p:spPr/>
        <p:txBody>
          <a:bodyPr>
            <a:normAutofit fontScale="92500"/>
          </a:bodyPr>
          <a:lstStyle/>
          <a:p>
            <a:r>
              <a:rPr lang="en-US" dirty="0"/>
              <a:t>Ideally, it should look like a bloom rising out of a rain forest.  </a:t>
            </a:r>
          </a:p>
          <a:p>
            <a:r>
              <a:rPr lang="en-US" dirty="0"/>
              <a:t>Some varieties’ growth habits produce stems that are crooked, or overly thin/weak, thick, long, short, etc.</a:t>
            </a:r>
          </a:p>
          <a:p>
            <a:r>
              <a:rPr lang="en-US" u="sng" dirty="0"/>
              <a:t>Although</a:t>
            </a:r>
            <a:r>
              <a:rPr lang="en-US" dirty="0"/>
              <a:t> sometimes </a:t>
            </a:r>
            <a:r>
              <a:rPr lang="en-US" u="sng" dirty="0"/>
              <a:t>typical</a:t>
            </a:r>
            <a:r>
              <a:rPr lang="en-US" dirty="0"/>
              <a:t> of the variety, such a stem is considered </a:t>
            </a:r>
            <a:r>
              <a:rPr lang="en-US" u="sng" dirty="0"/>
              <a:t>a fault</a:t>
            </a:r>
            <a:r>
              <a:rPr lang="en-US" dirty="0"/>
              <a:t>, subject to penalization.</a:t>
            </a:r>
          </a:p>
          <a:p>
            <a:r>
              <a:rPr lang="en-US" dirty="0"/>
              <a:t>Look for an eye-pleasing specimen of that variety.</a:t>
            </a:r>
          </a:p>
        </p:txBody>
      </p:sp>
    </p:spTree>
    <p:extLst>
      <p:ext uri="{BB962C8B-B14F-4D97-AF65-F5344CB8AC3E}">
        <p14:creationId xmlns:p14="http://schemas.microsoft.com/office/powerpoint/2010/main" val="13811770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908E8-A96C-D5C8-E752-2D08F4027588}"/>
              </a:ext>
            </a:extLst>
          </p:cNvPr>
          <p:cNvSpPr>
            <a:spLocks noGrp="1"/>
          </p:cNvSpPr>
          <p:nvPr>
            <p:ph type="title"/>
          </p:nvPr>
        </p:nvSpPr>
        <p:spPr>
          <a:xfrm>
            <a:off x="457200" y="274638"/>
            <a:ext cx="8229600" cy="639762"/>
          </a:xfrm>
        </p:spPr>
        <p:txBody>
          <a:bodyPr>
            <a:normAutofit fontScale="90000"/>
          </a:bodyPr>
          <a:lstStyle/>
          <a:p>
            <a:r>
              <a:rPr lang="en-US" b="1" dirty="0">
                <a:ea typeface="Calibri"/>
                <a:cs typeface="Times New Roman"/>
              </a:rPr>
              <a:t>STEM and FOLIAGE - 4</a:t>
            </a:r>
            <a:endParaRPr lang="en-US" dirty="0"/>
          </a:p>
        </p:txBody>
      </p:sp>
      <p:sp>
        <p:nvSpPr>
          <p:cNvPr id="3" name="Content Placeholder 2">
            <a:extLst>
              <a:ext uri="{FF2B5EF4-FFF2-40B4-BE49-F238E27FC236}">
                <a16:creationId xmlns:a16="http://schemas.microsoft.com/office/drawing/2014/main" id="{49EBCCB9-E598-E7A3-9F6A-5E9F029F8DDE}"/>
              </a:ext>
            </a:extLst>
          </p:cNvPr>
          <p:cNvSpPr>
            <a:spLocks noGrp="1"/>
          </p:cNvSpPr>
          <p:nvPr>
            <p:ph idx="1"/>
          </p:nvPr>
        </p:nvSpPr>
        <p:spPr>
          <a:xfrm>
            <a:off x="457200" y="914400"/>
            <a:ext cx="8229600" cy="5211763"/>
          </a:xfrm>
        </p:spPr>
        <p:txBody>
          <a:bodyPr>
            <a:normAutofit/>
          </a:bodyPr>
          <a:lstStyle/>
          <a:p>
            <a:r>
              <a:rPr lang="en-US" dirty="0"/>
              <a:t>Stem-on-stem above the lip </a:t>
            </a:r>
            <a:r>
              <a:rPr lang="en-US" b="1" dirty="0"/>
              <a:t>MAY</a:t>
            </a:r>
            <a:r>
              <a:rPr lang="en-US" dirty="0"/>
              <a:t> be a penalty</a:t>
            </a:r>
          </a:p>
          <a:p>
            <a:endParaRPr lang="en-US" dirty="0"/>
          </a:p>
        </p:txBody>
      </p:sp>
      <p:pic>
        <p:nvPicPr>
          <p:cNvPr id="7" name="Picture 6">
            <a:extLst>
              <a:ext uri="{FF2B5EF4-FFF2-40B4-BE49-F238E27FC236}">
                <a16:creationId xmlns:a16="http://schemas.microsoft.com/office/drawing/2014/main" id="{2B97F424-051B-BC24-AA8A-226B49BA0E5E}"/>
              </a:ext>
            </a:extLst>
          </p:cNvPr>
          <p:cNvPicPr>
            <a:picLocks noChangeAspect="1"/>
          </p:cNvPicPr>
          <p:nvPr/>
        </p:nvPicPr>
        <p:blipFill>
          <a:blip r:embed="rId2"/>
          <a:stretch>
            <a:fillRect/>
          </a:stretch>
        </p:blipFill>
        <p:spPr>
          <a:xfrm>
            <a:off x="2438400" y="1678422"/>
            <a:ext cx="4267199" cy="4980198"/>
          </a:xfrm>
          <a:prstGeom prst="rect">
            <a:avLst/>
          </a:prstGeom>
        </p:spPr>
      </p:pic>
    </p:spTree>
    <p:extLst>
      <p:ext uri="{BB962C8B-B14F-4D97-AF65-F5344CB8AC3E}">
        <p14:creationId xmlns:p14="http://schemas.microsoft.com/office/powerpoint/2010/main" val="42687728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056BE7-2E90-5EE3-28FF-5952C7A9B500}"/>
              </a:ext>
            </a:extLst>
          </p:cNvPr>
          <p:cNvSpPr txBox="1"/>
          <p:nvPr/>
        </p:nvSpPr>
        <p:spPr>
          <a:xfrm>
            <a:off x="1066800" y="609600"/>
            <a:ext cx="7391400" cy="685800"/>
          </a:xfrm>
          <a:prstGeom prst="rect">
            <a:avLst/>
          </a:prstGeom>
          <a:noFill/>
        </p:spPr>
        <p:txBody>
          <a:bodyPr wrap="square">
            <a:noAutofit/>
          </a:bodyPr>
          <a:lstStyle/>
          <a:p>
            <a:r>
              <a:rPr lang="en-US" sz="4000" dirty="0"/>
              <a:t>Side growth </a:t>
            </a:r>
            <a:r>
              <a:rPr lang="en-US" sz="4000" b="1" dirty="0"/>
              <a:t>MAY</a:t>
            </a:r>
            <a:r>
              <a:rPr lang="en-US" sz="4000" dirty="0"/>
              <a:t> be a penalty.</a:t>
            </a:r>
          </a:p>
        </p:txBody>
      </p:sp>
      <p:pic>
        <p:nvPicPr>
          <p:cNvPr id="5" name="Picture 4">
            <a:extLst>
              <a:ext uri="{FF2B5EF4-FFF2-40B4-BE49-F238E27FC236}">
                <a16:creationId xmlns:a16="http://schemas.microsoft.com/office/drawing/2014/main" id="{78F98615-93BA-0174-72C8-CF9BAAD6756B}"/>
              </a:ext>
            </a:extLst>
          </p:cNvPr>
          <p:cNvPicPr>
            <a:picLocks noChangeAspect="1"/>
          </p:cNvPicPr>
          <p:nvPr/>
        </p:nvPicPr>
        <p:blipFill>
          <a:blip r:embed="rId2"/>
          <a:stretch>
            <a:fillRect/>
          </a:stretch>
        </p:blipFill>
        <p:spPr>
          <a:xfrm>
            <a:off x="2819401" y="1295398"/>
            <a:ext cx="3505200" cy="5300327"/>
          </a:xfrm>
          <a:prstGeom prst="rect">
            <a:avLst/>
          </a:prstGeom>
        </p:spPr>
      </p:pic>
    </p:spTree>
    <p:extLst>
      <p:ext uri="{BB962C8B-B14F-4D97-AF65-F5344CB8AC3E}">
        <p14:creationId xmlns:p14="http://schemas.microsoft.com/office/powerpoint/2010/main" val="5812216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5A45C-1952-D0E6-8233-645DBEABE465}"/>
              </a:ext>
            </a:extLst>
          </p:cNvPr>
          <p:cNvSpPr>
            <a:spLocks noGrp="1"/>
          </p:cNvSpPr>
          <p:nvPr>
            <p:ph type="title"/>
          </p:nvPr>
        </p:nvSpPr>
        <p:spPr/>
        <p:txBody>
          <a:bodyPr/>
          <a:lstStyle/>
          <a:p>
            <a:r>
              <a:rPr lang="en-US" b="1" dirty="0">
                <a:ea typeface="Calibri"/>
                <a:cs typeface="Times New Roman"/>
              </a:rPr>
              <a:t>STEM and FOLIAGE - 5</a:t>
            </a:r>
            <a:endParaRPr lang="en-US" dirty="0"/>
          </a:p>
        </p:txBody>
      </p:sp>
      <p:sp>
        <p:nvSpPr>
          <p:cNvPr id="3" name="Content Placeholder 2">
            <a:extLst>
              <a:ext uri="{FF2B5EF4-FFF2-40B4-BE49-F238E27FC236}">
                <a16:creationId xmlns:a16="http://schemas.microsoft.com/office/drawing/2014/main" id="{1798DEEF-C7AC-FC75-D61E-34FD67F00FDA}"/>
              </a:ext>
            </a:extLst>
          </p:cNvPr>
          <p:cNvSpPr>
            <a:spLocks noGrp="1"/>
          </p:cNvSpPr>
          <p:nvPr>
            <p:ph idx="1"/>
          </p:nvPr>
        </p:nvSpPr>
        <p:spPr/>
        <p:txBody>
          <a:bodyPr/>
          <a:lstStyle/>
          <a:p>
            <a:r>
              <a:rPr lang="en-US" u="sng" dirty="0"/>
              <a:t>Dis-budding stubs</a:t>
            </a:r>
            <a:r>
              <a:rPr lang="en-US" dirty="0"/>
              <a:t> and </a:t>
            </a:r>
            <a:r>
              <a:rPr lang="en-US" u="sng" dirty="0"/>
              <a:t>black scars</a:t>
            </a:r>
            <a:r>
              <a:rPr lang="en-US" dirty="0"/>
              <a:t> at the disbudding site can detract from the specimen and are </a:t>
            </a:r>
            <a:r>
              <a:rPr lang="en-US" b="1" dirty="0"/>
              <a:t>a fault in Stem &amp; Foliage. </a:t>
            </a:r>
          </a:p>
          <a:p>
            <a:r>
              <a:rPr lang="en-US" dirty="0"/>
              <a:t>Leaving or removing </a:t>
            </a:r>
            <a:r>
              <a:rPr lang="en-US" u="sng" dirty="0"/>
              <a:t>side-buds</a:t>
            </a:r>
            <a:r>
              <a:rPr lang="en-US" dirty="0"/>
              <a:t> </a:t>
            </a:r>
            <a:r>
              <a:rPr lang="en-US" u="sng" dirty="0"/>
              <a:t>may</a:t>
            </a:r>
            <a:r>
              <a:rPr lang="en-US" dirty="0"/>
              <a:t> cause a penalty.</a:t>
            </a:r>
          </a:p>
          <a:p>
            <a:r>
              <a:rPr lang="en-US" dirty="0"/>
              <a:t>It is a judgement call for the exhibitor to decide if dis-budding might cause a more distracting penalty.</a:t>
            </a:r>
          </a:p>
        </p:txBody>
      </p:sp>
    </p:spTree>
    <p:extLst>
      <p:ext uri="{BB962C8B-B14F-4D97-AF65-F5344CB8AC3E}">
        <p14:creationId xmlns:p14="http://schemas.microsoft.com/office/powerpoint/2010/main" val="39801032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B52F4-C1BD-F619-E15B-59D30A2F2D51}"/>
              </a:ext>
            </a:extLst>
          </p:cNvPr>
          <p:cNvSpPr>
            <a:spLocks noGrp="1"/>
          </p:cNvSpPr>
          <p:nvPr>
            <p:ph type="title"/>
          </p:nvPr>
        </p:nvSpPr>
        <p:spPr/>
        <p:txBody>
          <a:bodyPr>
            <a:normAutofit/>
          </a:bodyPr>
          <a:lstStyle/>
          <a:p>
            <a:r>
              <a:rPr lang="en-US" dirty="0"/>
              <a:t>Not dis-budded penalties vary</a:t>
            </a:r>
          </a:p>
        </p:txBody>
      </p:sp>
      <p:sp>
        <p:nvSpPr>
          <p:cNvPr id="3" name="Content Placeholder 2">
            <a:extLst>
              <a:ext uri="{FF2B5EF4-FFF2-40B4-BE49-F238E27FC236}">
                <a16:creationId xmlns:a16="http://schemas.microsoft.com/office/drawing/2014/main" id="{924D87F0-4876-3A96-4F8D-69ADA6569830}"/>
              </a:ext>
            </a:extLst>
          </p:cNvPr>
          <p:cNvSpPr>
            <a:spLocks noGrp="1"/>
          </p:cNvSpPr>
          <p:nvPr>
            <p:ph idx="1"/>
          </p:nvPr>
        </p:nvSpPr>
        <p:spPr>
          <a:xfrm>
            <a:off x="457200" y="1600200"/>
            <a:ext cx="8229600" cy="4800600"/>
          </a:xfrm>
        </p:spPr>
        <p:txBody>
          <a:bodyPr/>
          <a:lstStyle/>
          <a:p>
            <a:pPr marL="0" indent="0">
              <a:buNone/>
            </a:pPr>
            <a:endParaRPr lang="en-US" dirty="0"/>
          </a:p>
        </p:txBody>
      </p:sp>
      <p:sp>
        <p:nvSpPr>
          <p:cNvPr id="5" name="TextBox 4">
            <a:extLst>
              <a:ext uri="{FF2B5EF4-FFF2-40B4-BE49-F238E27FC236}">
                <a16:creationId xmlns:a16="http://schemas.microsoft.com/office/drawing/2014/main" id="{4F4876DB-0DC2-EF93-2F86-0C252991597A}"/>
              </a:ext>
            </a:extLst>
          </p:cNvPr>
          <p:cNvSpPr txBox="1"/>
          <p:nvPr/>
        </p:nvSpPr>
        <p:spPr>
          <a:xfrm>
            <a:off x="457200" y="2133600"/>
            <a:ext cx="8229600" cy="1482889"/>
          </a:xfrm>
          <a:prstGeom prst="rect">
            <a:avLst/>
          </a:prstGeom>
          <a:noFill/>
        </p:spPr>
        <p:txBody>
          <a:bodyPr wrap="square">
            <a:noAutofit/>
          </a:bodyPr>
          <a:lstStyle/>
          <a:p>
            <a:endParaRPr lang="en-US" sz="3600" dirty="0"/>
          </a:p>
        </p:txBody>
      </p:sp>
      <p:pic>
        <p:nvPicPr>
          <p:cNvPr id="9" name="Picture 8">
            <a:extLst>
              <a:ext uri="{FF2B5EF4-FFF2-40B4-BE49-F238E27FC236}">
                <a16:creationId xmlns:a16="http://schemas.microsoft.com/office/drawing/2014/main" id="{EB2BA6F0-9584-55FA-8B47-E680488FC08F}"/>
              </a:ext>
            </a:extLst>
          </p:cNvPr>
          <p:cNvPicPr>
            <a:picLocks noChangeAspect="1"/>
          </p:cNvPicPr>
          <p:nvPr/>
        </p:nvPicPr>
        <p:blipFill>
          <a:blip r:embed="rId2"/>
          <a:stretch>
            <a:fillRect/>
          </a:stretch>
        </p:blipFill>
        <p:spPr>
          <a:xfrm>
            <a:off x="2355091" y="1295400"/>
            <a:ext cx="4433818" cy="5287962"/>
          </a:xfrm>
          <a:prstGeom prst="rect">
            <a:avLst/>
          </a:prstGeom>
        </p:spPr>
      </p:pic>
    </p:spTree>
    <p:extLst>
      <p:ext uri="{BB962C8B-B14F-4D97-AF65-F5344CB8AC3E}">
        <p14:creationId xmlns:p14="http://schemas.microsoft.com/office/powerpoint/2010/main" val="37165094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650856-F01D-0059-1C32-C1CB961A4796}"/>
              </a:ext>
            </a:extLst>
          </p:cNvPr>
          <p:cNvPicPr>
            <a:picLocks noChangeAspect="1"/>
          </p:cNvPicPr>
          <p:nvPr/>
        </p:nvPicPr>
        <p:blipFill>
          <a:blip r:embed="rId2"/>
          <a:stretch>
            <a:fillRect/>
          </a:stretch>
        </p:blipFill>
        <p:spPr>
          <a:xfrm>
            <a:off x="2472000" y="1524000"/>
            <a:ext cx="4200000" cy="4990714"/>
          </a:xfrm>
          <a:prstGeom prst="rect">
            <a:avLst/>
          </a:prstGeom>
        </p:spPr>
      </p:pic>
    </p:spTree>
    <p:extLst>
      <p:ext uri="{BB962C8B-B14F-4D97-AF65-F5344CB8AC3E}">
        <p14:creationId xmlns:p14="http://schemas.microsoft.com/office/powerpoint/2010/main" val="11533003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664489-217E-9995-5E85-0A9E25F688D8}"/>
              </a:ext>
            </a:extLst>
          </p:cNvPr>
          <p:cNvSpPr txBox="1"/>
          <p:nvPr/>
        </p:nvSpPr>
        <p:spPr>
          <a:xfrm>
            <a:off x="609600" y="1066800"/>
            <a:ext cx="8001000" cy="5078313"/>
          </a:xfrm>
          <a:prstGeom prst="rect">
            <a:avLst/>
          </a:prstGeom>
          <a:noFill/>
        </p:spPr>
        <p:txBody>
          <a:bodyPr wrap="square">
            <a:spAutoFit/>
          </a:bodyPr>
          <a:lstStyle/>
          <a:p>
            <a:r>
              <a:rPr lang="en-US" sz="3600" dirty="0"/>
              <a:t>Prickles </a:t>
            </a:r>
            <a:r>
              <a:rPr lang="en-US" sz="3600" b="1" dirty="0"/>
              <a:t>(thorns) removed </a:t>
            </a:r>
            <a:r>
              <a:rPr lang="en-US" sz="3600" dirty="0"/>
              <a:t>from the stem </a:t>
            </a:r>
            <a:r>
              <a:rPr lang="en-US" sz="3600" u="sng" dirty="0"/>
              <a:t>above the rim</a:t>
            </a:r>
            <a:r>
              <a:rPr lang="en-US" sz="3600" dirty="0"/>
              <a:t> of the rose vase </a:t>
            </a:r>
            <a:r>
              <a:rPr lang="en-US" sz="3600" b="1" dirty="0"/>
              <a:t>will incur a penalty</a:t>
            </a:r>
            <a:r>
              <a:rPr lang="en-US" sz="3600" dirty="0"/>
              <a:t> because, </a:t>
            </a:r>
          </a:p>
          <a:p>
            <a:endParaRPr lang="en-US" sz="3600" dirty="0"/>
          </a:p>
          <a:p>
            <a:r>
              <a:rPr lang="en-US" sz="3600" dirty="0"/>
              <a:t>for most varieties, </a:t>
            </a:r>
            <a:r>
              <a:rPr lang="en-US" sz="3600" u="sng" dirty="0"/>
              <a:t>a stem without prickles is </a:t>
            </a:r>
            <a:r>
              <a:rPr lang="en-US" sz="3600" b="1" u="sng" dirty="0"/>
              <a:t>not typical </a:t>
            </a:r>
            <a:r>
              <a:rPr lang="en-US" sz="3600" u="sng" dirty="0"/>
              <a:t>of the variety</a:t>
            </a:r>
            <a:r>
              <a:rPr lang="en-US" sz="3600" dirty="0"/>
              <a:t>.  </a:t>
            </a:r>
          </a:p>
          <a:p>
            <a:endParaRPr lang="en-US" sz="3600" dirty="0"/>
          </a:p>
          <a:p>
            <a:r>
              <a:rPr lang="en-US" sz="3600" b="1" u="sng" dirty="0"/>
              <a:t>As always</a:t>
            </a:r>
            <a:r>
              <a:rPr lang="en-US" sz="3600" dirty="0"/>
              <a:t>, IGNORE whatever is below the lip of the vase.</a:t>
            </a:r>
          </a:p>
        </p:txBody>
      </p:sp>
    </p:spTree>
    <p:extLst>
      <p:ext uri="{BB962C8B-B14F-4D97-AF65-F5344CB8AC3E}">
        <p14:creationId xmlns:p14="http://schemas.microsoft.com/office/powerpoint/2010/main" val="25434389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r>
              <a:rPr lang="en-US" b="1" dirty="0">
                <a:ea typeface="Calibri"/>
                <a:cs typeface="Times New Roman"/>
              </a:rPr>
              <a:t>BALANCE and PROPORTION  10 Pts</a:t>
            </a:r>
            <a:endParaRPr lang="en-US" dirty="0"/>
          </a:p>
        </p:txBody>
      </p:sp>
      <p:sp>
        <p:nvSpPr>
          <p:cNvPr id="3" name="Content Placeholder 2"/>
          <p:cNvSpPr>
            <a:spLocks noGrp="1"/>
          </p:cNvSpPr>
          <p:nvPr>
            <p:ph idx="1"/>
          </p:nvPr>
        </p:nvSpPr>
        <p:spPr>
          <a:xfrm>
            <a:off x="457200" y="1295400"/>
            <a:ext cx="8229600" cy="5287962"/>
          </a:xfrm>
        </p:spPr>
        <p:txBody>
          <a:bodyPr>
            <a:normAutofit fontScale="85000" lnSpcReduction="10000"/>
          </a:bodyPr>
          <a:lstStyle/>
          <a:p>
            <a:r>
              <a:rPr lang="en-US" dirty="0"/>
              <a:t>Do the sizes of </a:t>
            </a:r>
          </a:p>
          <a:p>
            <a:r>
              <a:rPr lang="en-US" dirty="0"/>
              <a:t>its </a:t>
            </a:r>
            <a:r>
              <a:rPr lang="en-US" b="1" u="sng" dirty="0"/>
              <a:t>bloom</a:t>
            </a:r>
            <a:r>
              <a:rPr lang="en-US" dirty="0"/>
              <a:t>, </a:t>
            </a:r>
          </a:p>
          <a:p>
            <a:r>
              <a:rPr lang="en-US" dirty="0"/>
              <a:t>its </a:t>
            </a:r>
            <a:r>
              <a:rPr lang="en-US" b="1" u="sng" dirty="0"/>
              <a:t>stem</a:t>
            </a:r>
            <a:r>
              <a:rPr lang="en-US" dirty="0"/>
              <a:t> and its </a:t>
            </a:r>
            <a:r>
              <a:rPr lang="en-US" b="1" u="sng" dirty="0"/>
              <a:t>foliage</a:t>
            </a:r>
            <a:r>
              <a:rPr lang="en-US" dirty="0"/>
              <a:t> form a pleasing whole?   </a:t>
            </a:r>
          </a:p>
          <a:p>
            <a:r>
              <a:rPr lang="en-US" dirty="0"/>
              <a:t>A huge bloom on a short, thin stem or, </a:t>
            </a:r>
          </a:p>
          <a:p>
            <a:r>
              <a:rPr lang="en-US" dirty="0"/>
              <a:t>a tiny flower atop very long, thick stem</a:t>
            </a:r>
          </a:p>
          <a:p>
            <a:r>
              <a:rPr lang="en-US" dirty="0"/>
              <a:t> present an unpleasing appearance. </a:t>
            </a:r>
          </a:p>
          <a:p>
            <a:r>
              <a:rPr lang="en-US" dirty="0"/>
              <a:t>And, so, a </a:t>
            </a:r>
            <a:r>
              <a:rPr lang="en-US" b="1" dirty="0"/>
              <a:t>PENALTY, </a:t>
            </a:r>
            <a:r>
              <a:rPr lang="en-US" b="1" u="sng" dirty="0"/>
              <a:t>BY DEGREE OF DISTRACTION</a:t>
            </a:r>
            <a:r>
              <a:rPr lang="en-US" dirty="0"/>
              <a:t>.</a:t>
            </a:r>
          </a:p>
          <a:p>
            <a:r>
              <a:rPr lang="en-US" dirty="0"/>
              <a:t>One “rule of thumb” is that, for “HT exhibition form” blooms, the stem length should be approximately six times the height of the bloom.  This holds true both for large roses and for </a:t>
            </a:r>
            <a:r>
              <a:rPr lang="en-US" dirty="0" err="1"/>
              <a:t>minifloras</a:t>
            </a:r>
            <a:r>
              <a:rPr lang="en-US" dirty="0"/>
              <a:t> and miniatures.           BUT, </a:t>
            </a:r>
            <a:r>
              <a:rPr lang="en-US" b="1" u="sng" dirty="0"/>
              <a:t>NOT</a:t>
            </a:r>
            <a:r>
              <a:rPr lang="en-US" dirty="0"/>
              <a:t> for Shrubs, OGR, Climbers, etc.</a:t>
            </a:r>
          </a:p>
        </p:txBody>
      </p:sp>
    </p:spTree>
    <p:extLst>
      <p:ext uri="{BB962C8B-B14F-4D97-AF65-F5344CB8AC3E}">
        <p14:creationId xmlns:p14="http://schemas.microsoft.com/office/powerpoint/2010/main" val="33060786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14928-D1EE-CEB7-09FF-746165E40E49}"/>
              </a:ext>
            </a:extLst>
          </p:cNvPr>
          <p:cNvSpPr>
            <a:spLocks noGrp="1"/>
          </p:cNvSpPr>
          <p:nvPr>
            <p:ph type="title"/>
          </p:nvPr>
        </p:nvSpPr>
        <p:spPr>
          <a:xfrm>
            <a:off x="457200" y="274638"/>
            <a:ext cx="8229600" cy="182562"/>
          </a:xfrm>
        </p:spPr>
        <p:txBody>
          <a:bodyPr>
            <a:normAutofit fontScale="90000"/>
          </a:bodyPr>
          <a:lstStyle/>
          <a:p>
            <a:endParaRPr lang="en-US" sz="2800" dirty="0"/>
          </a:p>
        </p:txBody>
      </p:sp>
      <p:pic>
        <p:nvPicPr>
          <p:cNvPr id="5" name="Content Placeholder 4">
            <a:extLst>
              <a:ext uri="{FF2B5EF4-FFF2-40B4-BE49-F238E27FC236}">
                <a16:creationId xmlns:a16="http://schemas.microsoft.com/office/drawing/2014/main" id="{22504F15-2665-6EBC-84FC-FA78D8789933}"/>
              </a:ext>
            </a:extLst>
          </p:cNvPr>
          <p:cNvPicPr>
            <a:picLocks noGrp="1" noChangeAspect="1"/>
          </p:cNvPicPr>
          <p:nvPr>
            <p:ph idx="1"/>
          </p:nvPr>
        </p:nvPicPr>
        <p:blipFill>
          <a:blip r:embed="rId2"/>
          <a:stretch>
            <a:fillRect/>
          </a:stretch>
        </p:blipFill>
        <p:spPr>
          <a:xfrm>
            <a:off x="1371429" y="609600"/>
            <a:ext cx="6401141" cy="6091444"/>
          </a:xfrm>
        </p:spPr>
      </p:pic>
    </p:spTree>
    <p:extLst>
      <p:ext uri="{BB962C8B-B14F-4D97-AF65-F5344CB8AC3E}">
        <p14:creationId xmlns:p14="http://schemas.microsoft.com/office/powerpoint/2010/main" val="1791697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66BE99-79E3-A9B5-D881-4AD9EB3B083E}"/>
              </a:ext>
            </a:extLst>
          </p:cNvPr>
          <p:cNvSpPr txBox="1"/>
          <p:nvPr/>
        </p:nvSpPr>
        <p:spPr>
          <a:xfrm>
            <a:off x="1219200" y="762000"/>
            <a:ext cx="6781800" cy="5529323"/>
          </a:xfrm>
          <a:prstGeom prst="rect">
            <a:avLst/>
          </a:prstGeom>
          <a:noFill/>
        </p:spPr>
        <p:txBody>
          <a:bodyPr wrap="square">
            <a:noAutofit/>
          </a:bodyPr>
          <a:lstStyle/>
          <a:p>
            <a:r>
              <a:rPr lang="en-US" sz="2800" kern="100" dirty="0">
                <a:effectLst/>
                <a:latin typeface="Calibri" panose="020F0502020204030204" pitchFamily="34" charset="0"/>
                <a:ea typeface="Calibri" panose="020F0502020204030204" pitchFamily="34" charset="0"/>
                <a:cs typeface="Times New Roman" panose="02020603050405020304" pitchFamily="18" charset="0"/>
              </a:rPr>
              <a:t>In addition to Penalties on the physical horticultural excellence based on how well it was grown, there are a few Penalties that can be caused by how it was presented due to the Exhibitor’s </a:t>
            </a:r>
            <a:r>
              <a:rPr lang="en-US" sz="2800" kern="100" dirty="0">
                <a:latin typeface="Calibri" panose="020F0502020204030204" pitchFamily="34" charset="0"/>
                <a:ea typeface="Calibri" panose="020F0502020204030204" pitchFamily="34" charset="0"/>
                <a:cs typeface="Times New Roman" panose="02020603050405020304" pitchFamily="18" charset="0"/>
              </a:rPr>
              <a:t>Poor Grooming choices, practices, skill, &amp; timing, such as:</a:t>
            </a:r>
          </a:p>
          <a:p>
            <a:endParaRPr lang="en-US" sz="2800" kern="100" dirty="0">
              <a:latin typeface="Calibri" panose="020F0502020204030204" pitchFamily="34" charset="0"/>
              <a:ea typeface="Calibri" panose="020F0502020204030204" pitchFamily="34" charset="0"/>
              <a:cs typeface="Times New Roman" panose="02020603050405020304" pitchFamily="18" charset="0"/>
            </a:endParaRPr>
          </a:p>
          <a:p>
            <a:pPr marL="285750" marR="0" indent="-285750">
              <a:buFontTx/>
              <a:buChar char="-"/>
            </a:pPr>
            <a:r>
              <a:rPr lang="en-US" sz="2800" kern="100" dirty="0">
                <a:latin typeface="Calibri" panose="020F0502020204030204" pitchFamily="34" charset="0"/>
                <a:ea typeface="Calibri" panose="020F0502020204030204" pitchFamily="34" charset="0"/>
                <a:cs typeface="Times New Roman" panose="02020603050405020304" pitchFamily="18" charset="0"/>
              </a:rPr>
              <a:t>Dis-budding too late</a:t>
            </a:r>
          </a:p>
          <a:p>
            <a:pPr marL="285750" marR="0" indent="-285750">
              <a:buFontTx/>
              <a:buChar char="-"/>
            </a:pPr>
            <a:r>
              <a:rPr lang="en-US" sz="2800" kern="100" dirty="0">
                <a:latin typeface="Calibri" panose="020F0502020204030204" pitchFamily="34" charset="0"/>
                <a:ea typeface="Calibri" panose="020F0502020204030204" pitchFamily="34" charset="0"/>
                <a:cs typeface="Times New Roman" panose="02020603050405020304" pitchFamily="18" charset="0"/>
              </a:rPr>
              <a:t>Leaf damage</a:t>
            </a:r>
          </a:p>
          <a:p>
            <a:pPr marL="285750" marR="0" indent="-285750">
              <a:buFontTx/>
              <a:buChar char="-"/>
            </a:pPr>
            <a:r>
              <a:rPr lang="en-US" sz="2800" kern="100" dirty="0" err="1">
                <a:latin typeface="Calibri" panose="020F0502020204030204" pitchFamily="34" charset="0"/>
                <a:ea typeface="Calibri" panose="020F0502020204030204" pitchFamily="34" charset="0"/>
                <a:cs typeface="Times New Roman" panose="02020603050405020304" pitchFamily="18" charset="0"/>
              </a:rPr>
              <a:t>Petallage</a:t>
            </a:r>
            <a:r>
              <a:rPr lang="en-US" sz="2800" kern="100" dirty="0">
                <a:latin typeface="Calibri" panose="020F0502020204030204" pitchFamily="34" charset="0"/>
                <a:ea typeface="Calibri" panose="020F0502020204030204" pitchFamily="34" charset="0"/>
                <a:cs typeface="Times New Roman" panose="02020603050405020304" pitchFamily="18" charset="0"/>
              </a:rPr>
              <a:t> &amp; Petaloids</a:t>
            </a:r>
          </a:p>
          <a:p>
            <a:r>
              <a:rPr lang="en-US" sz="2800" kern="100" dirty="0">
                <a:latin typeface="Calibri" panose="020F0502020204030204" pitchFamily="34" charset="0"/>
                <a:ea typeface="Calibri" panose="020F0502020204030204" pitchFamily="34" charset="0"/>
                <a:cs typeface="Times New Roman" panose="02020603050405020304" pitchFamily="18" charset="0"/>
              </a:rPr>
              <a:t>-  Bird lime if not removed</a:t>
            </a:r>
          </a:p>
          <a:p>
            <a:pPr marL="0" marR="0">
              <a:buNone/>
            </a:pPr>
            <a:r>
              <a:rPr lang="en-US" sz="2800" kern="100" dirty="0">
                <a:latin typeface="Calibri" panose="020F0502020204030204" pitchFamily="34" charset="0"/>
                <a:ea typeface="Calibri" panose="020F0502020204030204" pitchFamily="34" charset="0"/>
                <a:cs typeface="Times New Roman" panose="02020603050405020304" pitchFamily="18" charset="0"/>
              </a:rPr>
              <a:t>-  Stem on stem</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buNone/>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3387179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a typeface="Calibri"/>
                <a:cs typeface="Times New Roman"/>
              </a:rPr>
              <a:t>SIZE</a:t>
            </a:r>
            <a:r>
              <a:rPr lang="en-US" dirty="0">
                <a:ea typeface="Calibri"/>
                <a:cs typeface="Times New Roman"/>
              </a:rPr>
              <a:t> of the BLOOM – 1   10 Pts</a:t>
            </a:r>
            <a:endParaRPr lang="en-US" dirty="0"/>
          </a:p>
        </p:txBody>
      </p:sp>
      <p:sp>
        <p:nvSpPr>
          <p:cNvPr id="3" name="Content Placeholder 2"/>
          <p:cNvSpPr>
            <a:spLocks noGrp="1"/>
          </p:cNvSpPr>
          <p:nvPr>
            <p:ph idx="1"/>
          </p:nvPr>
        </p:nvSpPr>
        <p:spPr/>
        <p:txBody>
          <a:bodyPr>
            <a:normAutofit/>
          </a:bodyPr>
          <a:lstStyle/>
          <a:p>
            <a:r>
              <a:rPr lang="en-US" dirty="0"/>
              <a:t>Size refers to the actual dimensions of the </a:t>
            </a:r>
            <a:r>
              <a:rPr lang="en-US" b="1" dirty="0">
                <a:solidFill>
                  <a:srgbClr val="FF0000"/>
                </a:solidFill>
              </a:rPr>
              <a:t>bloom</a:t>
            </a:r>
            <a:r>
              <a:rPr lang="en-US" dirty="0"/>
              <a:t>.  </a:t>
            </a:r>
          </a:p>
          <a:p>
            <a:r>
              <a:rPr lang="en-US" b="1" u="sng" dirty="0"/>
              <a:t>In MOST classes</a:t>
            </a:r>
            <a:r>
              <a:rPr lang="en-US" dirty="0"/>
              <a:t>, a good larger bloom would score better than a good smaller bloom of the same variety. </a:t>
            </a:r>
          </a:p>
          <a:p>
            <a:r>
              <a:rPr lang="en-US" b="1" u="sng" dirty="0">
                <a:solidFill>
                  <a:srgbClr val="FF0000"/>
                </a:solidFill>
              </a:rPr>
              <a:t>However</a:t>
            </a:r>
            <a:r>
              <a:rPr lang="en-US" dirty="0"/>
              <a:t>, for </a:t>
            </a:r>
            <a:r>
              <a:rPr lang="en-US" b="1" u="sng" dirty="0">
                <a:solidFill>
                  <a:srgbClr val="FF0000"/>
                </a:solidFill>
              </a:rPr>
              <a:t>Miniatures</a:t>
            </a:r>
            <a:r>
              <a:rPr lang="en-US" dirty="0"/>
              <a:t> </a:t>
            </a:r>
            <a:r>
              <a:rPr lang="en-US" b="1" dirty="0">
                <a:solidFill>
                  <a:srgbClr val="FF0000"/>
                </a:solidFill>
              </a:rPr>
              <a:t>&amp; </a:t>
            </a:r>
            <a:r>
              <a:rPr lang="en-US" b="1" u="sng" dirty="0">
                <a:solidFill>
                  <a:srgbClr val="FF0000"/>
                </a:solidFill>
              </a:rPr>
              <a:t>M-Fl’s</a:t>
            </a:r>
            <a:r>
              <a:rPr lang="en-US" b="1" dirty="0">
                <a:solidFill>
                  <a:srgbClr val="FF0000"/>
                </a:solidFill>
              </a:rPr>
              <a:t> </a:t>
            </a:r>
            <a:r>
              <a:rPr lang="en-US" dirty="0"/>
              <a:t>the size of the bloom is should be </a:t>
            </a:r>
            <a:r>
              <a:rPr lang="en-US" b="1" u="sng" dirty="0"/>
              <a:t>typical</a:t>
            </a:r>
            <a:r>
              <a:rPr lang="en-US" dirty="0"/>
              <a:t> of the variety.</a:t>
            </a:r>
          </a:p>
          <a:p>
            <a:r>
              <a:rPr lang="en-US" dirty="0"/>
              <a:t>Bigger or Smaller is now penalized !!</a:t>
            </a:r>
          </a:p>
        </p:txBody>
      </p:sp>
    </p:spTree>
    <p:extLst>
      <p:ext uri="{BB962C8B-B14F-4D97-AF65-F5344CB8AC3E}">
        <p14:creationId xmlns:p14="http://schemas.microsoft.com/office/powerpoint/2010/main" val="18408923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04D42-05B2-3302-9773-D15C732361F5}"/>
              </a:ext>
            </a:extLst>
          </p:cNvPr>
          <p:cNvSpPr>
            <a:spLocks noGrp="1"/>
          </p:cNvSpPr>
          <p:nvPr>
            <p:ph type="title"/>
          </p:nvPr>
        </p:nvSpPr>
        <p:spPr/>
        <p:txBody>
          <a:bodyPr/>
          <a:lstStyle/>
          <a:p>
            <a:r>
              <a:rPr lang="en-US" b="1" dirty="0">
                <a:ea typeface="Calibri"/>
                <a:cs typeface="Times New Roman"/>
              </a:rPr>
              <a:t>SIZE</a:t>
            </a:r>
            <a:r>
              <a:rPr lang="en-US" dirty="0">
                <a:ea typeface="Calibri"/>
                <a:cs typeface="Times New Roman"/>
              </a:rPr>
              <a:t> of the BLOOM - 2</a:t>
            </a:r>
            <a:endParaRPr lang="en-US" dirty="0"/>
          </a:p>
        </p:txBody>
      </p:sp>
      <p:sp>
        <p:nvSpPr>
          <p:cNvPr id="3" name="Content Placeholder 2">
            <a:extLst>
              <a:ext uri="{FF2B5EF4-FFF2-40B4-BE49-F238E27FC236}">
                <a16:creationId xmlns:a16="http://schemas.microsoft.com/office/drawing/2014/main" id="{1E9988E6-A407-5CBD-CF5E-9756357FE1DD}"/>
              </a:ext>
            </a:extLst>
          </p:cNvPr>
          <p:cNvSpPr>
            <a:spLocks noGrp="1"/>
          </p:cNvSpPr>
          <p:nvPr>
            <p:ph idx="1"/>
          </p:nvPr>
        </p:nvSpPr>
        <p:spPr/>
        <p:txBody>
          <a:bodyPr>
            <a:normAutofit/>
          </a:bodyPr>
          <a:lstStyle/>
          <a:p>
            <a:r>
              <a:rPr lang="en-US" dirty="0"/>
              <a:t>When </a:t>
            </a:r>
            <a:r>
              <a:rPr lang="en-US" u="sng" dirty="0"/>
              <a:t>all other factors are equal</a:t>
            </a:r>
            <a:r>
              <a:rPr lang="en-US" dirty="0"/>
              <a:t>, a good larger bloom prevails over a good smaller bloom </a:t>
            </a:r>
            <a:r>
              <a:rPr lang="en-US" u="sng" dirty="0"/>
              <a:t>of the same variety</a:t>
            </a:r>
            <a:r>
              <a:rPr lang="en-US" dirty="0"/>
              <a:t>.    (</a:t>
            </a:r>
            <a:r>
              <a:rPr lang="en-US" u="sng" dirty="0"/>
              <a:t>Except </a:t>
            </a:r>
            <a:r>
              <a:rPr lang="en-US" b="1" u="sng" dirty="0">
                <a:solidFill>
                  <a:srgbClr val="FF0000"/>
                </a:solidFill>
              </a:rPr>
              <a:t>Mini’s</a:t>
            </a:r>
            <a:r>
              <a:rPr lang="en-US" u="sng" dirty="0"/>
              <a:t> </a:t>
            </a:r>
            <a:r>
              <a:rPr lang="en-US" u="sng" dirty="0">
                <a:solidFill>
                  <a:srgbClr val="FF0000"/>
                </a:solidFill>
              </a:rPr>
              <a:t>&amp; </a:t>
            </a:r>
            <a:r>
              <a:rPr lang="en-US" sz="3600" b="1" u="sng" dirty="0" err="1">
                <a:solidFill>
                  <a:srgbClr val="FF0000"/>
                </a:solidFill>
              </a:rPr>
              <a:t>MFl’s</a:t>
            </a:r>
            <a:r>
              <a:rPr lang="en-US" dirty="0"/>
              <a:t>)</a:t>
            </a:r>
          </a:p>
          <a:p>
            <a:r>
              <a:rPr lang="en-US" dirty="0"/>
              <a:t>Likewise, the larger bloom of a normally smaller-bloom variety will take precedence over a smaller bloom of a normally larger-bloom variety. </a:t>
            </a:r>
          </a:p>
          <a:p>
            <a:r>
              <a:rPr lang="en-US" u="sng" dirty="0"/>
              <a:t>Except </a:t>
            </a:r>
            <a:r>
              <a:rPr lang="en-US" b="1" u="sng" dirty="0">
                <a:solidFill>
                  <a:srgbClr val="FF0000"/>
                </a:solidFill>
              </a:rPr>
              <a:t>Mini’s &amp; M-Fl’s</a:t>
            </a:r>
            <a:r>
              <a:rPr lang="en-US" dirty="0"/>
              <a:t> where typical “Rules.”</a:t>
            </a:r>
          </a:p>
        </p:txBody>
      </p:sp>
    </p:spTree>
    <p:extLst>
      <p:ext uri="{BB962C8B-B14F-4D97-AF65-F5344CB8AC3E}">
        <p14:creationId xmlns:p14="http://schemas.microsoft.com/office/powerpoint/2010/main" val="21602496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E11EE-64DF-24F0-6E90-02E7C4EC30A6}"/>
              </a:ext>
            </a:extLst>
          </p:cNvPr>
          <p:cNvSpPr>
            <a:spLocks noGrp="1"/>
          </p:cNvSpPr>
          <p:nvPr>
            <p:ph type="title"/>
          </p:nvPr>
        </p:nvSpPr>
        <p:spPr/>
        <p:txBody>
          <a:bodyPr/>
          <a:lstStyle/>
          <a:p>
            <a:r>
              <a:rPr lang="en-US" b="1" dirty="0">
                <a:ea typeface="Calibri"/>
                <a:cs typeface="Times New Roman"/>
              </a:rPr>
              <a:t>SIZE</a:t>
            </a:r>
            <a:r>
              <a:rPr lang="en-US" dirty="0">
                <a:ea typeface="Calibri"/>
                <a:cs typeface="Times New Roman"/>
              </a:rPr>
              <a:t> of the BLOOM - 3</a:t>
            </a:r>
            <a:endParaRPr lang="en-US" dirty="0"/>
          </a:p>
        </p:txBody>
      </p:sp>
      <p:sp>
        <p:nvSpPr>
          <p:cNvPr id="3" name="Content Placeholder 2">
            <a:extLst>
              <a:ext uri="{FF2B5EF4-FFF2-40B4-BE49-F238E27FC236}">
                <a16:creationId xmlns:a16="http://schemas.microsoft.com/office/drawing/2014/main" id="{6432748E-F714-F606-7143-5F3F35D85C03}"/>
              </a:ext>
            </a:extLst>
          </p:cNvPr>
          <p:cNvSpPr>
            <a:spLocks noGrp="1"/>
          </p:cNvSpPr>
          <p:nvPr>
            <p:ph idx="1"/>
          </p:nvPr>
        </p:nvSpPr>
        <p:spPr/>
        <p:txBody>
          <a:bodyPr>
            <a:normAutofit fontScale="92500"/>
          </a:bodyPr>
          <a:lstStyle/>
          <a:p>
            <a:r>
              <a:rPr lang="en-US" dirty="0"/>
              <a:t>Size by itself should not sway a judge </a:t>
            </a:r>
          </a:p>
          <a:p>
            <a:r>
              <a:rPr lang="en-US" dirty="0"/>
              <a:t>When judging a </a:t>
            </a:r>
            <a:r>
              <a:rPr lang="en-US" u="sng" dirty="0"/>
              <a:t>challenge class</a:t>
            </a:r>
            <a:r>
              <a:rPr lang="en-US" dirty="0"/>
              <a:t>, or for a </a:t>
            </a:r>
            <a:r>
              <a:rPr lang="en-US" u="sng" dirty="0"/>
              <a:t>court of honor</a:t>
            </a:r>
            <a:r>
              <a:rPr lang="en-US" dirty="0"/>
              <a:t>, </a:t>
            </a:r>
            <a:r>
              <a:rPr lang="en-US" u="sng" dirty="0"/>
              <a:t>the judge should not favor </a:t>
            </a:r>
            <a:r>
              <a:rPr lang="en-US" b="1" u="sng" dirty="0"/>
              <a:t>VARIETIES</a:t>
            </a:r>
            <a:r>
              <a:rPr lang="en-US" u="sng" dirty="0"/>
              <a:t> that produce larger blooms </a:t>
            </a:r>
            <a:r>
              <a:rPr lang="en-US" dirty="0"/>
              <a:t>over varieties that produce smaller blooms </a:t>
            </a:r>
            <a:r>
              <a:rPr lang="en-US" u="sng" dirty="0"/>
              <a:t>merely because they </a:t>
            </a:r>
            <a:r>
              <a:rPr lang="en-US" b="1" u="sng" dirty="0"/>
              <a:t>naturally</a:t>
            </a:r>
            <a:r>
              <a:rPr lang="en-US" u="sng" dirty="0"/>
              <a:t> produce larger blooms</a:t>
            </a:r>
            <a:r>
              <a:rPr lang="en-US" dirty="0"/>
              <a:t>.</a:t>
            </a:r>
          </a:p>
          <a:p>
            <a:r>
              <a:rPr lang="en-US" dirty="0"/>
              <a:t>The size of each bloom must be compared to the size that is </a:t>
            </a:r>
            <a:r>
              <a:rPr lang="en-US" b="1" dirty="0"/>
              <a:t>typical</a:t>
            </a:r>
            <a:r>
              <a:rPr lang="en-US" dirty="0"/>
              <a:t> of that variety ( &amp; </a:t>
            </a:r>
            <a:r>
              <a:rPr lang="en-US" i="1" u="sng" dirty="0"/>
              <a:t>not</a:t>
            </a:r>
            <a:r>
              <a:rPr lang="en-US" dirty="0"/>
              <a:t> to the size of the other entries under consideration. </a:t>
            </a:r>
          </a:p>
        </p:txBody>
      </p:sp>
    </p:spTree>
    <p:extLst>
      <p:ext uri="{BB962C8B-B14F-4D97-AF65-F5344CB8AC3E}">
        <p14:creationId xmlns:p14="http://schemas.microsoft.com/office/powerpoint/2010/main" val="656149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FE4778-67D6-CE39-EB3E-7E40021FE62F}"/>
              </a:ext>
            </a:extLst>
          </p:cNvPr>
          <p:cNvSpPr txBox="1"/>
          <p:nvPr/>
        </p:nvSpPr>
        <p:spPr>
          <a:xfrm>
            <a:off x="609600" y="304800"/>
            <a:ext cx="7772400" cy="6248400"/>
          </a:xfrm>
          <a:prstGeom prst="rect">
            <a:avLst/>
          </a:prstGeom>
          <a:noFill/>
        </p:spPr>
        <p:txBody>
          <a:bodyPr wrap="square">
            <a:noAutofit/>
          </a:bodyPr>
          <a:lstStyle/>
          <a:p>
            <a:pPr marL="0" marR="0" algn="ctr">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a:t>
            </a:r>
            <a:r>
              <a:rPr lang="en-US" sz="18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COLLECTION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that is </a:t>
            </a:r>
            <a:r>
              <a:rPr lang="en-US" sz="1800" b="1" u="sng" kern="100" dirty="0">
                <a:effectLst/>
                <a:latin typeface="Calibri" panose="020F0502020204030204" pitchFamily="34" charset="0"/>
                <a:ea typeface="Calibri" panose="020F0502020204030204" pitchFamily="34" charset="0"/>
                <a:cs typeface="Times New Roman" panose="02020603050405020304" pitchFamily="18" charset="0"/>
              </a:rPr>
              <a:t>not a Challenge class</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should only be </a:t>
            </a:r>
          </a:p>
          <a:p>
            <a:pPr marL="0" marR="0" algn="ctr">
              <a:buNone/>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JUDGED ON HORTICULTURAL EXCELLENCE ALONE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kern="100" dirty="0">
              <a:latin typeface="Calibri" panose="020F0502020204030204" pitchFamily="34" charset="0"/>
              <a:ea typeface="Calibri" panose="020F0502020204030204" pitchFamily="34" charset="0"/>
              <a:cs typeface="Times New Roman" panose="02020603050405020304" pitchFamily="18" charset="0"/>
            </a:endParaRPr>
          </a:p>
          <a:p>
            <a:r>
              <a:rPr lang="en-US" sz="2000" kern="100" dirty="0">
                <a:latin typeface="Calibri" panose="020F0502020204030204" pitchFamily="34" charset="0"/>
                <a:ea typeface="Calibri" panose="020F0502020204030204" pitchFamily="34" charset="0"/>
                <a:cs typeface="Times New Roman" panose="02020603050405020304" pitchFamily="18" charset="0"/>
              </a:rPr>
              <a:t>A COLLECTION’s point score is the sum of its parts. Period.</a:t>
            </a:r>
          </a:p>
          <a:p>
            <a:r>
              <a:rPr lang="en-US" sz="2000" b="1" kern="100" dirty="0">
                <a:latin typeface="Calibri" panose="020F0502020204030204" pitchFamily="34" charset="0"/>
                <a:ea typeface="Calibri" panose="020F0502020204030204" pitchFamily="34" charset="0"/>
                <a:cs typeface="Times New Roman" panose="02020603050405020304" pitchFamily="18" charset="0"/>
              </a:rPr>
              <a:t>Each bloom counts equally, &amp; Is judged individually</a:t>
            </a:r>
            <a:r>
              <a:rPr lang="en-US" kern="100" dirty="0">
                <a:latin typeface="Calibri" panose="020F0502020204030204" pitchFamily="34" charset="0"/>
                <a:ea typeface="Calibri" panose="020F0502020204030204" pitchFamily="34" charset="0"/>
                <a:cs typeface="Times New Roman" panose="02020603050405020304" pitchFamily="18" charset="0"/>
              </a:rPr>
              <a:t>.</a:t>
            </a:r>
          </a:p>
          <a:p>
            <a:endParaRPr lang="en-US" kern="100" dirty="0">
              <a:latin typeface="Calibri" panose="020F0502020204030204" pitchFamily="34" charset="0"/>
              <a:ea typeface="Calibri" panose="020F0502020204030204" pitchFamily="34" charset="0"/>
              <a:cs typeface="Times New Roman" panose="02020603050405020304" pitchFamily="18" charset="0"/>
            </a:endParaRPr>
          </a:p>
          <a:p>
            <a:r>
              <a:rPr lang="en-US" sz="2000" kern="100" dirty="0">
                <a:latin typeface="Calibri" panose="020F0502020204030204" pitchFamily="34" charset="0"/>
                <a:ea typeface="Calibri" panose="020F0502020204030204" pitchFamily="34" charset="0"/>
                <a:cs typeface="Times New Roman" panose="02020603050405020304" pitchFamily="18" charset="0"/>
              </a:rPr>
              <a:t>A collection </a:t>
            </a:r>
            <a:r>
              <a:rPr lang="en-US" sz="2000" u="sng" kern="100" dirty="0">
                <a:latin typeface="Calibri" panose="020F0502020204030204" pitchFamily="34" charset="0"/>
                <a:ea typeface="Calibri" panose="020F0502020204030204" pitchFamily="34" charset="0"/>
                <a:cs typeface="Times New Roman" panose="02020603050405020304" pitchFamily="18" charset="0"/>
              </a:rPr>
              <a:t>usually</a:t>
            </a:r>
            <a:r>
              <a:rPr lang="en-US" sz="2000" kern="100" dirty="0">
                <a:latin typeface="Calibri" panose="020F0502020204030204" pitchFamily="34" charset="0"/>
                <a:ea typeface="Calibri" panose="020F0502020204030204" pitchFamily="34" charset="0"/>
                <a:cs typeface="Times New Roman" panose="02020603050405020304" pitchFamily="18" charset="0"/>
              </a:rPr>
              <a:t> does not get additional “artistic” points for presentation.</a:t>
            </a:r>
          </a:p>
          <a:p>
            <a:r>
              <a:rPr lang="en-US" sz="2400" b="1" i="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rPr>
              <a:t>NOTE</a:t>
            </a:r>
            <a:r>
              <a:rPr lang="en-US" sz="2000" kern="100" dirty="0">
                <a:latin typeface="Calibri" panose="020F0502020204030204" pitchFamily="34" charset="0"/>
                <a:ea typeface="Calibri" panose="020F0502020204030204" pitchFamily="34" charset="0"/>
                <a:cs typeface="Times New Roman" panose="02020603050405020304" pitchFamily="18" charset="0"/>
              </a:rPr>
              <a:t>  Any points for Overall Appearance will also depend on the requirements of the class, </a:t>
            </a:r>
            <a:r>
              <a:rPr lang="en-US" sz="2000" u="sng" kern="100" dirty="0">
                <a:latin typeface="Calibri" panose="020F0502020204030204" pitchFamily="34" charset="0"/>
                <a:ea typeface="Calibri" panose="020F0502020204030204" pitchFamily="34" charset="0"/>
                <a:cs typeface="Times New Roman" panose="02020603050405020304" pitchFamily="18" charset="0"/>
              </a:rPr>
              <a:t>in the Show’s schedule</a:t>
            </a:r>
            <a:r>
              <a:rPr lang="en-US" sz="2000" kern="100" dirty="0">
                <a:latin typeface="Calibri" panose="020F0502020204030204" pitchFamily="34" charset="0"/>
                <a:ea typeface="Calibri" panose="020F0502020204030204" pitchFamily="34" charset="0"/>
                <a:cs typeface="Times New Roman" panose="02020603050405020304" pitchFamily="18" charset="0"/>
              </a:rPr>
              <a:t>.</a:t>
            </a:r>
          </a:p>
          <a:p>
            <a:endParaRPr lang="en-US" kern="100" dirty="0">
              <a:latin typeface="Calibri" panose="020F0502020204030204" pitchFamily="34" charset="0"/>
              <a:ea typeface="Calibri" panose="020F0502020204030204" pitchFamily="34" charset="0"/>
              <a:cs typeface="Times New Roman" panose="02020603050405020304" pitchFamily="18" charset="0"/>
            </a:endParaRPr>
          </a:p>
          <a:p>
            <a:r>
              <a:rPr lang="en-US" sz="2000" kern="100" dirty="0">
                <a:latin typeface="Calibri" panose="020F0502020204030204" pitchFamily="34" charset="0"/>
                <a:ea typeface="Calibri" panose="020F0502020204030204" pitchFamily="34" charset="0"/>
                <a:cs typeface="Times New Roman" panose="02020603050405020304" pitchFamily="18" charset="0"/>
              </a:rPr>
              <a:t>It is often necessary to judge specimens of different types of roses, different stages, and/or different flower forms against each other. Sprays may also be permitted in some classes.  </a:t>
            </a:r>
            <a:r>
              <a:rPr lang="en-US" sz="2000" b="1" kern="100" dirty="0">
                <a:latin typeface="Calibri" panose="020F0502020204030204" pitchFamily="34" charset="0"/>
                <a:ea typeface="Calibri" panose="020F0502020204030204" pitchFamily="34" charset="0"/>
                <a:cs typeface="Times New Roman" panose="02020603050405020304" pitchFamily="18" charset="0"/>
              </a:rPr>
              <a:t>Use Horticultural judging only</a:t>
            </a:r>
            <a:r>
              <a:rPr lang="en-US" sz="2000" kern="100" dirty="0">
                <a:latin typeface="Calibri" panose="020F0502020204030204" pitchFamily="34" charset="0"/>
                <a:ea typeface="Calibri" panose="020F0502020204030204" pitchFamily="34" charset="0"/>
                <a:cs typeface="Times New Roman" panose="02020603050405020304" pitchFamily="18" charset="0"/>
              </a:rPr>
              <a:t>.  </a:t>
            </a:r>
          </a:p>
          <a:p>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gn="ctr"/>
            <a:r>
              <a:rPr lang="en-US" kern="100" dirty="0">
                <a:latin typeface="Calibri" panose="020F0502020204030204" pitchFamily="34" charset="0"/>
                <a:ea typeface="Calibri" panose="020F0502020204030204" pitchFamily="34" charset="0"/>
                <a:cs typeface="Times New Roman" panose="02020603050405020304" pitchFamily="18" charset="0"/>
              </a:rPr>
              <a:t>With all Challenge &amp; Collections Classes, </a:t>
            </a:r>
          </a:p>
          <a:p>
            <a:pPr algn="ctr"/>
            <a:r>
              <a:rPr lang="en-US" b="1" kern="100" dirty="0">
                <a:latin typeface="Calibri" panose="020F0502020204030204" pitchFamily="34" charset="0"/>
                <a:ea typeface="Calibri" panose="020F0502020204030204" pitchFamily="34" charset="0"/>
                <a:cs typeface="Times New Roman" panose="02020603050405020304" pitchFamily="18" charset="0"/>
              </a:rPr>
              <a:t>carefully </a:t>
            </a:r>
            <a:r>
              <a:rPr lang="en-US" b="1" u="sng" kern="100" dirty="0">
                <a:solidFill>
                  <a:srgbClr val="FF0000"/>
                </a:solidFill>
                <a:latin typeface="Calibri" panose="020F0502020204030204" pitchFamily="34" charset="0"/>
                <a:ea typeface="Calibri" panose="020F0502020204030204" pitchFamily="34" charset="0"/>
                <a:cs typeface="Times New Roman" panose="02020603050405020304" pitchFamily="18" charset="0"/>
              </a:rPr>
              <a:t>READ THE CLASS DESCRIPTION</a:t>
            </a:r>
            <a:r>
              <a:rPr lang="en-US"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b="1" kern="100" dirty="0">
                <a:latin typeface="Calibri" panose="020F0502020204030204" pitchFamily="34" charset="0"/>
                <a:ea typeface="Calibri" panose="020F0502020204030204" pitchFamily="34" charset="0"/>
                <a:cs typeface="Times New Roman" panose="02020603050405020304" pitchFamily="18" charset="0"/>
              </a:rPr>
              <a:t>prior to judging the class.</a:t>
            </a:r>
            <a:endParaRPr lang="en-US" kern="100" dirty="0">
              <a:latin typeface="Calibri" panose="020F0502020204030204" pitchFamily="34" charset="0"/>
              <a:ea typeface="Calibri" panose="020F0502020204030204" pitchFamily="34" charset="0"/>
              <a:cs typeface="Times New Roman" panose="02020603050405020304" pitchFamily="18" charset="0"/>
            </a:endParaRPr>
          </a:p>
          <a:p>
            <a:r>
              <a:rPr lang="en-US" kern="100" dirty="0">
                <a:latin typeface="Calibri" panose="020F0502020204030204" pitchFamily="34" charset="0"/>
                <a:ea typeface="Calibri" panose="020F0502020204030204" pitchFamily="34" charset="0"/>
                <a:cs typeface="Times New Roman" panose="02020603050405020304" pitchFamily="18" charset="0"/>
              </a:rPr>
              <a:t> </a:t>
            </a:r>
          </a:p>
          <a:p>
            <a:r>
              <a:rPr lang="en-US" sz="2000" kern="100" dirty="0">
                <a:latin typeface="Calibri" panose="020F0502020204030204" pitchFamily="34" charset="0"/>
                <a:ea typeface="Calibri" panose="020F0502020204030204" pitchFamily="34" charset="0"/>
                <a:cs typeface="Times New Roman" panose="02020603050405020304" pitchFamily="18" charset="0"/>
              </a:rPr>
              <a:t>GUIDELINES Chapter 14 has lots more info.</a:t>
            </a:r>
          </a:p>
          <a:p>
            <a:pPr marL="0" marR="0">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BLOOM-ONLY SPECIMENS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ie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Rose in a Bowl, etc. get no points for stem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etc</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  )</a:t>
            </a:r>
          </a:p>
          <a:p>
            <a:pPr marL="0" marR="0">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marL="0" marR="0">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0014128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A19FE-AB23-397A-6985-6B1B746FBABB}"/>
              </a:ext>
            </a:extLst>
          </p:cNvPr>
          <p:cNvSpPr>
            <a:spLocks noGrp="1"/>
          </p:cNvSpPr>
          <p:nvPr>
            <p:ph type="title"/>
          </p:nvPr>
        </p:nvSpPr>
        <p:spPr>
          <a:xfrm>
            <a:off x="457200" y="381000"/>
            <a:ext cx="8229600" cy="990600"/>
          </a:xfrm>
        </p:spPr>
        <p:txBody>
          <a:bodyPr anchor="ctr" anchorCtr="1">
            <a:noAutofit/>
          </a:bodyPr>
          <a:lstStyle/>
          <a:p>
            <a:r>
              <a:rPr lang="en-US" sz="3600" b="1" u="sng" dirty="0"/>
              <a:t>NEW CLASSES FOR DECORATIVE ROSES</a:t>
            </a:r>
            <a:br>
              <a:rPr lang="en-US" sz="3600" dirty="0"/>
            </a:br>
            <a:endParaRPr lang="en-US" sz="3600" dirty="0"/>
          </a:p>
        </p:txBody>
      </p:sp>
      <p:sp>
        <p:nvSpPr>
          <p:cNvPr id="4" name="TextBox 3">
            <a:extLst>
              <a:ext uri="{FF2B5EF4-FFF2-40B4-BE49-F238E27FC236}">
                <a16:creationId xmlns:a16="http://schemas.microsoft.com/office/drawing/2014/main" id="{B0D25559-80E3-A457-1108-EAE8DD8CB588}"/>
              </a:ext>
            </a:extLst>
          </p:cNvPr>
          <p:cNvSpPr txBox="1"/>
          <p:nvPr/>
        </p:nvSpPr>
        <p:spPr>
          <a:xfrm>
            <a:off x="762000" y="1723971"/>
            <a:ext cx="7772400" cy="4524315"/>
          </a:xfrm>
          <a:prstGeom prst="rect">
            <a:avLst/>
          </a:prstGeom>
          <a:noFill/>
        </p:spPr>
        <p:txBody>
          <a:bodyPr wrap="square">
            <a:spAutoFit/>
          </a:bodyPr>
          <a:lstStyle/>
          <a:p>
            <a:r>
              <a:rPr lang="en-US" sz="2400" dirty="0"/>
              <a:t>There are many different “Forms” that a rose bloom can display:</a:t>
            </a:r>
          </a:p>
          <a:p>
            <a:endParaRPr lang="en-US" sz="2400" dirty="0"/>
          </a:p>
          <a:p>
            <a:r>
              <a:rPr lang="en-US" sz="2400" dirty="0"/>
              <a:t>The Classic Hybrid Tea spiraled “Exhibition Form,” Singles, the assorted OGR &amp; Austin Rose forms: cupped, quartered, buttoned, etc. etc.</a:t>
            </a:r>
          </a:p>
          <a:p>
            <a:endParaRPr lang="en-US" sz="2400" dirty="0"/>
          </a:p>
          <a:p>
            <a:r>
              <a:rPr lang="en-US" sz="2400" dirty="0"/>
              <a:t>Many ARS classes (Floribundas, Shrubs, OGR, etc.) contain varieties that display many different forms.  Those Classes judge varieties of different forms all-together in the same class, without giving any preference to one form over another.</a:t>
            </a:r>
          </a:p>
        </p:txBody>
      </p:sp>
    </p:spTree>
    <p:extLst>
      <p:ext uri="{BB962C8B-B14F-4D97-AF65-F5344CB8AC3E}">
        <p14:creationId xmlns:p14="http://schemas.microsoft.com/office/powerpoint/2010/main" val="6363910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2696E4E-BBAB-14E8-7BFE-EFD9B37751B5}"/>
              </a:ext>
            </a:extLst>
          </p:cNvPr>
          <p:cNvSpPr txBox="1"/>
          <p:nvPr/>
        </p:nvSpPr>
        <p:spPr>
          <a:xfrm>
            <a:off x="647700" y="533400"/>
            <a:ext cx="7848600" cy="5791200"/>
          </a:xfrm>
          <a:prstGeom prst="rect">
            <a:avLst/>
          </a:prstGeom>
          <a:noFill/>
        </p:spPr>
        <p:txBody>
          <a:bodyPr wrap="square" anchor="ctr" anchorCtr="1">
            <a:noAutofit/>
          </a:bodyPr>
          <a:lstStyle/>
          <a:p>
            <a:pPr marL="0" marR="0">
              <a:buNone/>
            </a:pPr>
            <a:r>
              <a:rPr lang="en-US" sz="3600" kern="100" dirty="0">
                <a:effectLst/>
                <a:latin typeface="Calibri" panose="020F0502020204030204" pitchFamily="34" charset="0"/>
                <a:ea typeface="Calibri" panose="020F0502020204030204" pitchFamily="34" charset="0"/>
                <a:cs typeface="Times New Roman" panose="02020603050405020304" pitchFamily="18" charset="0"/>
              </a:rPr>
              <a:t>But, in the history of the ARS, 3 classes </a:t>
            </a:r>
          </a:p>
          <a:p>
            <a:pPr marL="0" marR="0">
              <a:buNone/>
            </a:pPr>
            <a:r>
              <a:rPr lang="en-US" sz="3600" kern="100" dirty="0">
                <a:effectLst/>
                <a:latin typeface="Calibri" panose="020F0502020204030204" pitchFamily="34" charset="0"/>
                <a:ea typeface="Calibri" panose="020F0502020204030204" pitchFamily="34" charset="0"/>
                <a:cs typeface="Times New Roman" panose="02020603050405020304" pitchFamily="18" charset="0"/>
              </a:rPr>
              <a:t>( HT’s &amp; GFL’s, Mini’s, &amp; MFL’s ) </a:t>
            </a:r>
          </a:p>
          <a:p>
            <a:pPr marL="0" marR="0">
              <a:buNone/>
            </a:pPr>
            <a:r>
              <a:rPr lang="en-US" sz="3600" kern="100" dirty="0">
                <a:effectLst/>
                <a:latin typeface="Calibri" panose="020F0502020204030204" pitchFamily="34" charset="0"/>
                <a:ea typeface="Calibri" panose="020F0502020204030204" pitchFamily="34" charset="0"/>
                <a:cs typeface="Times New Roman" panose="02020603050405020304" pitchFamily="18" charset="0"/>
              </a:rPr>
              <a:t>have been very much dominated by varieties that produce blooms of the Classic HT High-Spiraled “Exhibition Form.”  </a:t>
            </a:r>
          </a:p>
        </p:txBody>
      </p:sp>
    </p:spTree>
    <p:extLst>
      <p:ext uri="{BB962C8B-B14F-4D97-AF65-F5344CB8AC3E}">
        <p14:creationId xmlns:p14="http://schemas.microsoft.com/office/powerpoint/2010/main" val="20922999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2F7DF9-6CBA-7FFD-0321-DE6DE2C5E7D4}"/>
              </a:ext>
            </a:extLst>
          </p:cNvPr>
          <p:cNvSpPr txBox="1"/>
          <p:nvPr/>
        </p:nvSpPr>
        <p:spPr>
          <a:xfrm>
            <a:off x="914400" y="1371600"/>
            <a:ext cx="7391400" cy="5150555"/>
          </a:xfrm>
          <a:prstGeom prst="rect">
            <a:avLst/>
          </a:prstGeom>
          <a:noFill/>
        </p:spPr>
        <p:txBody>
          <a:bodyPr wrap="square">
            <a:noAutofit/>
          </a:bodyPr>
          <a:lstStyle/>
          <a:p>
            <a:pPr marL="0" marR="0">
              <a:buNone/>
            </a:pPr>
            <a:r>
              <a:rPr lang="en-US" sz="3600" kern="100" dirty="0">
                <a:effectLst/>
                <a:latin typeface="Calibri" panose="020F0502020204030204" pitchFamily="34" charset="0"/>
                <a:ea typeface="Calibri" panose="020F0502020204030204" pitchFamily="34" charset="0"/>
                <a:cs typeface="Times New Roman" panose="02020603050405020304" pitchFamily="18" charset="0"/>
              </a:rPr>
              <a:t>Those 3 Classes have historically only allowed their varieties which display the Exhibition Form to compete for Queen &amp; Court.</a:t>
            </a:r>
          </a:p>
          <a:p>
            <a:pPr marL="0" marR="0">
              <a:buNone/>
            </a:pPr>
            <a:endParaRPr lang="en-US" sz="3600" kern="100" dirty="0">
              <a:latin typeface="Calibri" panose="020F0502020204030204" pitchFamily="34" charset="0"/>
              <a:ea typeface="Calibri" panose="020F0502020204030204" pitchFamily="34" charset="0"/>
              <a:cs typeface="Times New Roman" panose="02020603050405020304" pitchFamily="18" charset="0"/>
            </a:endParaRPr>
          </a:p>
          <a:p>
            <a:pPr marL="0" marR="0">
              <a:buNone/>
            </a:pPr>
            <a:r>
              <a:rPr lang="en-US" sz="3600" kern="100" dirty="0">
                <a:effectLst/>
                <a:latin typeface="Calibri" panose="020F0502020204030204" pitchFamily="34" charset="0"/>
                <a:ea typeface="Calibri" panose="020F0502020204030204" pitchFamily="34" charset="0"/>
                <a:cs typeface="Times New Roman" panose="02020603050405020304" pitchFamily="18" charset="0"/>
              </a:rPr>
              <a:t>Their Non-Exhibition Form varieties were told they had to settle for only getting a Blue Ribbon, &amp; go ho</a:t>
            </a:r>
            <a:r>
              <a:rPr lang="en-US" sz="3600" kern="100" dirty="0">
                <a:latin typeface="Calibri" panose="020F0502020204030204" pitchFamily="34" charset="0"/>
                <a:ea typeface="Calibri" panose="020F0502020204030204" pitchFamily="34" charset="0"/>
                <a:cs typeface="Times New Roman" panose="02020603050405020304" pitchFamily="18" charset="0"/>
              </a:rPr>
              <a:t>me.</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500457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2C7C6F-B21A-5555-C786-28A21BE561E7}"/>
              </a:ext>
            </a:extLst>
          </p:cNvPr>
          <p:cNvSpPr txBox="1"/>
          <p:nvPr/>
        </p:nvSpPr>
        <p:spPr>
          <a:xfrm>
            <a:off x="609600" y="381001"/>
            <a:ext cx="8077200" cy="5638800"/>
          </a:xfrm>
          <a:prstGeom prst="rect">
            <a:avLst/>
          </a:prstGeom>
          <a:noFill/>
        </p:spPr>
        <p:txBody>
          <a:bodyPr wrap="square">
            <a:noAutofit/>
          </a:bodyPr>
          <a:lstStyle/>
          <a:p>
            <a:pPr marL="0" marR="0">
              <a:buNone/>
            </a:pPr>
            <a:r>
              <a:rPr lang="en-US" sz="3600" kern="100" dirty="0">
                <a:effectLst/>
                <a:latin typeface="Calibri" panose="020F0502020204030204" pitchFamily="34" charset="0"/>
                <a:ea typeface="Calibri" panose="020F0502020204030204" pitchFamily="34" charset="0"/>
                <a:cs typeface="Times New Roman" panose="02020603050405020304" pitchFamily="18" charset="0"/>
              </a:rPr>
              <a:t>With the advent of the hardy Canadian Roses, and </a:t>
            </a:r>
          </a:p>
          <a:p>
            <a:pPr marL="0" marR="0">
              <a:buNone/>
            </a:pPr>
            <a:r>
              <a:rPr lang="en-US" sz="3600" kern="100" dirty="0">
                <a:effectLst/>
                <a:latin typeface="Calibri" panose="020F0502020204030204" pitchFamily="34" charset="0"/>
                <a:ea typeface="Calibri" panose="020F0502020204030204" pitchFamily="34" charset="0"/>
                <a:cs typeface="Times New Roman" panose="02020603050405020304" pitchFamily="18" charset="0"/>
              </a:rPr>
              <a:t>especially with the advent of Austin’s “English Roses,” and </a:t>
            </a:r>
          </a:p>
          <a:p>
            <a:pPr marL="0" marR="0">
              <a:buNone/>
            </a:pPr>
            <a:r>
              <a:rPr lang="en-US" sz="3600" kern="100" dirty="0">
                <a:effectLst/>
                <a:latin typeface="Calibri" panose="020F0502020204030204" pitchFamily="34" charset="0"/>
                <a:ea typeface="Calibri" panose="020F0502020204030204" pitchFamily="34" charset="0"/>
                <a:cs typeface="Times New Roman" panose="02020603050405020304" pitchFamily="18" charset="0"/>
              </a:rPr>
              <a:t>with their enthusiastic acceptance by the public, and </a:t>
            </a:r>
          </a:p>
          <a:p>
            <a:pPr marL="0" marR="0">
              <a:buNone/>
            </a:pPr>
            <a:r>
              <a:rPr lang="en-US" sz="3600" kern="100" dirty="0">
                <a:effectLst/>
                <a:latin typeface="Calibri" panose="020F0502020204030204" pitchFamily="34" charset="0"/>
                <a:ea typeface="Calibri" panose="020F0502020204030204" pitchFamily="34" charset="0"/>
                <a:cs typeface="Times New Roman" panose="02020603050405020304" pitchFamily="18" charset="0"/>
              </a:rPr>
              <a:t>with other breeders following suit, </a:t>
            </a:r>
          </a:p>
          <a:p>
            <a:pPr marL="0" marR="0">
              <a:buNone/>
            </a:pPr>
            <a:r>
              <a:rPr lang="en-US" sz="3600" kern="100" dirty="0">
                <a:effectLst/>
                <a:latin typeface="Calibri" panose="020F0502020204030204" pitchFamily="34" charset="0"/>
                <a:ea typeface="Calibri" panose="020F0502020204030204" pitchFamily="34" charset="0"/>
                <a:cs typeface="Times New Roman" panose="02020603050405020304" pitchFamily="18" charset="0"/>
              </a:rPr>
              <a:t>the 3 “Exhibition Form” Classes became </a:t>
            </a:r>
            <a:r>
              <a:rPr lang="en-US" sz="3600" b="1" kern="100" dirty="0">
                <a:effectLst/>
                <a:latin typeface="Calibri" panose="020F0502020204030204" pitchFamily="34" charset="0"/>
                <a:ea typeface="Calibri" panose="020F0502020204030204" pitchFamily="34" charset="0"/>
                <a:cs typeface="Times New Roman" panose="02020603050405020304" pitchFamily="18" charset="0"/>
              </a:rPr>
              <a:t>flooded with </a:t>
            </a:r>
            <a:r>
              <a:rPr lang="en-US" sz="3600" kern="100" dirty="0">
                <a:effectLst/>
                <a:latin typeface="Calibri" panose="020F0502020204030204" pitchFamily="34" charset="0"/>
                <a:ea typeface="Calibri" panose="020F0502020204030204" pitchFamily="34" charset="0"/>
                <a:cs typeface="Times New Roman" panose="02020603050405020304" pitchFamily="18" charset="0"/>
              </a:rPr>
              <a:t>very popular </a:t>
            </a:r>
            <a:r>
              <a:rPr lang="en-US" sz="3600" b="1" kern="100" dirty="0">
                <a:effectLst/>
                <a:latin typeface="Calibri" panose="020F0502020204030204" pitchFamily="34" charset="0"/>
                <a:ea typeface="Calibri" panose="020F0502020204030204" pitchFamily="34" charset="0"/>
                <a:cs typeface="Times New Roman" panose="02020603050405020304" pitchFamily="18" charset="0"/>
              </a:rPr>
              <a:t>varieties that do not display the HT Exhibition Form</a:t>
            </a:r>
            <a:r>
              <a:rPr lang="en-US" sz="36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buNone/>
            </a:pP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812645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82EC28-1BBE-6D66-478A-DA2B80426BAD}"/>
              </a:ext>
            </a:extLst>
          </p:cNvPr>
          <p:cNvSpPr txBox="1"/>
          <p:nvPr/>
        </p:nvSpPr>
        <p:spPr>
          <a:xfrm>
            <a:off x="914400" y="914401"/>
            <a:ext cx="7467600" cy="5486400"/>
          </a:xfrm>
          <a:prstGeom prst="rect">
            <a:avLst/>
          </a:prstGeom>
          <a:noFill/>
        </p:spPr>
        <p:txBody>
          <a:bodyPr wrap="square">
            <a:noAutofit/>
          </a:bodyPr>
          <a:lstStyle/>
          <a:p>
            <a:pPr marL="0" marR="0">
              <a:buNone/>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This has led to increasing discontent among members whose beloved, beautiful, hardy roses were refused admission to the Courts of their classes </a:t>
            </a:r>
            <a:r>
              <a:rPr lang="en-US" sz="3200" b="1" kern="100" dirty="0">
                <a:effectLst/>
                <a:latin typeface="Calibri" panose="020F0502020204030204" pitchFamily="34" charset="0"/>
                <a:ea typeface="Calibri" panose="020F0502020204030204" pitchFamily="34" charset="0"/>
                <a:cs typeface="Times New Roman" panose="02020603050405020304" pitchFamily="18" charset="0"/>
              </a:rPr>
              <a:t>(AS THEY WOULD HAVE BEEN IN THE OTHER ARS CLASSES ! ).</a:t>
            </a:r>
            <a:endParaRPr lang="en-US" sz="3200" b="1" kern="100" dirty="0">
              <a:latin typeface="Calibri" panose="020F0502020204030204" pitchFamily="34" charset="0"/>
              <a:ea typeface="Calibri" panose="020F0502020204030204" pitchFamily="34" charset="0"/>
              <a:cs typeface="Times New Roman" panose="02020603050405020304" pitchFamily="18" charset="0"/>
            </a:endParaRPr>
          </a:p>
          <a:p>
            <a:pPr marL="0" marR="0">
              <a:buNone/>
            </a:pPr>
            <a:endParaRPr lang="en-US" sz="32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buNone/>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 Instead, they are told to settle for a Blue ribbon &amp; go home, regardless of how much more beautiful &amp; healthy their rose </a:t>
            </a:r>
            <a:r>
              <a:rPr lang="en-US" sz="3200" b="1" i="1" u="sng" kern="100" dirty="0">
                <a:effectLst/>
                <a:latin typeface="Calibri" panose="020F0502020204030204" pitchFamily="34" charset="0"/>
                <a:ea typeface="Calibri" panose="020F0502020204030204" pitchFamily="34" charset="0"/>
                <a:cs typeface="Times New Roman" panose="02020603050405020304" pitchFamily="18" charset="0"/>
              </a:rPr>
              <a:t>MIGHT</a:t>
            </a: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 have been than their Exhibition Form relatives up on the Court.</a:t>
            </a:r>
          </a:p>
        </p:txBody>
      </p:sp>
    </p:spTree>
    <p:extLst>
      <p:ext uri="{BB962C8B-B14F-4D97-AF65-F5344CB8AC3E}">
        <p14:creationId xmlns:p14="http://schemas.microsoft.com/office/powerpoint/2010/main" val="298261424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9B8FC4-047C-4AD9-E2A7-6536CEC803E2}"/>
              </a:ext>
            </a:extLst>
          </p:cNvPr>
          <p:cNvSpPr txBox="1"/>
          <p:nvPr/>
        </p:nvSpPr>
        <p:spPr>
          <a:xfrm>
            <a:off x="762000" y="892975"/>
            <a:ext cx="7848600" cy="6186309"/>
          </a:xfrm>
          <a:prstGeom prst="rect">
            <a:avLst/>
          </a:prstGeom>
          <a:noFill/>
        </p:spPr>
        <p:txBody>
          <a:bodyPr wrap="square">
            <a:spAutoFit/>
          </a:bodyPr>
          <a:lstStyle/>
          <a:p>
            <a:pPr marL="0" marR="0">
              <a:buNone/>
            </a:pPr>
            <a:r>
              <a:rPr lang="en-US" sz="3600" kern="100" dirty="0">
                <a:effectLst/>
                <a:latin typeface="Calibri" panose="020F0502020204030204" pitchFamily="34" charset="0"/>
                <a:ea typeface="Calibri" panose="020F0502020204030204" pitchFamily="34" charset="0"/>
                <a:cs typeface="Times New Roman" panose="02020603050405020304" pitchFamily="18" charset="0"/>
              </a:rPr>
              <a:t>The addition of the Decorative Classes among the HT’s &amp; GFL’s, Mini’s &amp; MFL’s was intended to address this discontent, &amp; apparent injustice. </a:t>
            </a:r>
          </a:p>
          <a:p>
            <a:pPr marL="0" marR="0">
              <a:buNone/>
            </a:pPr>
            <a:endParaRPr lang="en-US" sz="3600" kern="100" dirty="0">
              <a:latin typeface="Calibri" panose="020F0502020204030204" pitchFamily="34" charset="0"/>
              <a:ea typeface="Calibri" panose="020F0502020204030204" pitchFamily="34" charset="0"/>
              <a:cs typeface="Times New Roman" panose="02020603050405020304" pitchFamily="18" charset="0"/>
            </a:endParaRPr>
          </a:p>
          <a:p>
            <a:pPr marL="0" marR="0">
              <a:buNone/>
            </a:pPr>
            <a:r>
              <a:rPr lang="en-US" sz="3600" kern="100" dirty="0">
                <a:effectLst/>
                <a:latin typeface="Calibri" panose="020F0502020204030204" pitchFamily="34" charset="0"/>
                <a:ea typeface="Calibri" panose="020F0502020204030204" pitchFamily="34" charset="0"/>
                <a:cs typeface="Times New Roman" panose="02020603050405020304" pitchFamily="18" charset="0"/>
              </a:rPr>
              <a:t>The</a:t>
            </a:r>
            <a:r>
              <a:rPr lang="en-US" sz="3600" kern="100" dirty="0">
                <a:latin typeface="Calibri" panose="020F0502020204030204" pitchFamily="34" charset="0"/>
                <a:ea typeface="Calibri" panose="020F0502020204030204" pitchFamily="34" charset="0"/>
                <a:cs typeface="Times New Roman" panose="02020603050405020304" pitchFamily="18" charset="0"/>
              </a:rPr>
              <a:t>s</a:t>
            </a:r>
            <a:r>
              <a:rPr lang="en-US" sz="3600" kern="100" dirty="0">
                <a:effectLst/>
                <a:latin typeface="Calibri" panose="020F0502020204030204" pitchFamily="34" charset="0"/>
                <a:ea typeface="Calibri" panose="020F0502020204030204" pitchFamily="34" charset="0"/>
                <a:cs typeface="Times New Roman" panose="02020603050405020304" pitchFamily="18" charset="0"/>
              </a:rPr>
              <a:t>e new Classes provide a way for their non-Exhibition Form varieties to receive a modicum of recognition as the “BEST” </a:t>
            </a:r>
            <a:r>
              <a:rPr lang="en-US" sz="3600" b="1" u="sng" kern="100" dirty="0">
                <a:effectLst/>
                <a:latin typeface="Calibri" panose="020F0502020204030204" pitchFamily="34" charset="0"/>
                <a:ea typeface="Calibri" panose="020F0502020204030204" pitchFamily="34" charset="0"/>
                <a:cs typeface="Times New Roman" panose="02020603050405020304" pitchFamily="18" charset="0"/>
              </a:rPr>
              <a:t>Decorative</a:t>
            </a:r>
            <a:r>
              <a:rPr lang="en-US" sz="3600" kern="100" dirty="0">
                <a:effectLst/>
                <a:latin typeface="Calibri" panose="020F0502020204030204" pitchFamily="34" charset="0"/>
                <a:ea typeface="Calibri" panose="020F0502020204030204" pitchFamily="34" charset="0"/>
                <a:cs typeface="Times New Roman" panose="02020603050405020304" pitchFamily="18" charset="0"/>
              </a:rPr>
              <a:t>  HT / GFL, or Mini, or MFL.</a:t>
            </a:r>
          </a:p>
          <a:p>
            <a:pPr marL="0" marR="0">
              <a:buNone/>
            </a:pPr>
            <a:r>
              <a:rPr lang="en-US" sz="36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404710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699F0-2C6A-4A79-D361-C4C1CEDAEC81}"/>
              </a:ext>
            </a:extLst>
          </p:cNvPr>
          <p:cNvSpPr>
            <a:spLocks noGrp="1"/>
          </p:cNvSpPr>
          <p:nvPr>
            <p:ph type="title"/>
          </p:nvPr>
        </p:nvSpPr>
        <p:spPr/>
        <p:txBody>
          <a:bodyPr/>
          <a:lstStyle/>
          <a:p>
            <a:r>
              <a:rPr lang="en-US" b="1" u="sng" dirty="0"/>
              <a:t>Judging “SIZE” for Min-Floras</a:t>
            </a:r>
            <a:endParaRPr lang="en-US" dirty="0"/>
          </a:p>
        </p:txBody>
      </p:sp>
      <p:sp>
        <p:nvSpPr>
          <p:cNvPr id="4" name="TextBox 3">
            <a:extLst>
              <a:ext uri="{FF2B5EF4-FFF2-40B4-BE49-F238E27FC236}">
                <a16:creationId xmlns:a16="http://schemas.microsoft.com/office/drawing/2014/main" id="{AEFA411B-F14D-4CFC-4683-04F1FEDD2EEB}"/>
              </a:ext>
            </a:extLst>
          </p:cNvPr>
          <p:cNvSpPr txBox="1"/>
          <p:nvPr/>
        </p:nvSpPr>
        <p:spPr>
          <a:xfrm>
            <a:off x="1028700" y="1417638"/>
            <a:ext cx="7086600" cy="4983162"/>
          </a:xfrm>
          <a:prstGeom prst="rect">
            <a:avLst/>
          </a:prstGeom>
          <a:noFill/>
        </p:spPr>
        <p:txBody>
          <a:bodyPr wrap="square">
            <a:noAutofit/>
          </a:bodyPr>
          <a:lstStyle/>
          <a:p>
            <a:pPr marL="0" marR="0">
              <a:buNone/>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In 2024, ARS made a change to judging “Size” for Min-Floras</a:t>
            </a:r>
          </a:p>
          <a:p>
            <a:pPr marL="0" marR="0">
              <a:lnSpc>
                <a:spcPct val="107000"/>
              </a:lnSpc>
              <a:spcAft>
                <a:spcPts val="800"/>
              </a:spcAft>
              <a:buNone/>
            </a:pPr>
            <a:r>
              <a:rPr lang="en-US" sz="2000" b="1" kern="100" dirty="0">
                <a:solidFill>
                  <a:srgbClr val="EE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buNone/>
            </a:pPr>
            <a:r>
              <a:rPr lang="en-US" sz="2400" b="1" kern="0" dirty="0">
                <a:effectLst/>
                <a:latin typeface="Arial" panose="020B0604020202020204" pitchFamily="34" charset="0"/>
                <a:ea typeface="Times New Roman" panose="02020603050405020304" pitchFamily="18" charset="0"/>
                <a:cs typeface="Times New Roman" panose="02020603050405020304" pitchFamily="18" charset="0"/>
              </a:rPr>
              <a:t>MINIFLORA  judging criteria for SIZE is now aligned with </a:t>
            </a:r>
            <a:r>
              <a:rPr lang="en-US" sz="2400" b="1" u="sng" kern="0" dirty="0">
                <a:effectLst/>
                <a:latin typeface="Arial" panose="020B0604020202020204" pitchFamily="34" charset="0"/>
                <a:ea typeface="Times New Roman" panose="02020603050405020304" pitchFamily="18" charset="0"/>
                <a:cs typeface="Times New Roman" panose="02020603050405020304" pitchFamily="18" charset="0"/>
              </a:rPr>
              <a:t>MINIATURE</a:t>
            </a:r>
            <a:r>
              <a:rPr lang="en-US" sz="2400" b="1" kern="0" dirty="0">
                <a:effectLst/>
                <a:latin typeface="Arial" panose="020B0604020202020204" pitchFamily="34" charset="0"/>
                <a:ea typeface="Times New Roman" panose="02020603050405020304" pitchFamily="18" charset="0"/>
                <a:cs typeface="Times New Roman" panose="02020603050405020304" pitchFamily="18" charset="0"/>
              </a:rPr>
              <a:t> roses:</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buNone/>
            </a:pPr>
            <a:r>
              <a:rPr lang="en-US" sz="2400" b="1" kern="0" dirty="0">
                <a:effectLst/>
                <a:latin typeface="Arial" panose="020B0604020202020204" pitchFamily="34" charset="0"/>
                <a:ea typeface="Times New Roman" panose="02020603050405020304" pitchFamily="18" charset="0"/>
                <a:cs typeface="Times New Roman" panose="02020603050405020304" pitchFamily="18" charset="0"/>
              </a:rPr>
              <a:t>Size of bloom criteria is NOW  “</a:t>
            </a:r>
            <a:r>
              <a:rPr lang="en-US" sz="2400" b="1" u="sng" kern="0" dirty="0">
                <a:latin typeface="Arial" panose="020B0604020202020204" pitchFamily="34" charset="0"/>
                <a:ea typeface="Times New Roman" panose="02020603050405020304" pitchFamily="18" charset="0"/>
                <a:cs typeface="Times New Roman" panose="02020603050405020304" pitchFamily="18" charset="0"/>
              </a:rPr>
              <a:t>T</a:t>
            </a:r>
            <a:r>
              <a:rPr lang="en-US" sz="2400" b="1" u="sng" kern="0" dirty="0">
                <a:effectLst/>
                <a:latin typeface="Arial" panose="020B0604020202020204" pitchFamily="34" charset="0"/>
                <a:ea typeface="Times New Roman" panose="02020603050405020304" pitchFamily="18" charset="0"/>
                <a:cs typeface="Times New Roman" panose="02020603050405020304" pitchFamily="18" charset="0"/>
              </a:rPr>
              <a:t>ypical of the Variety.</a:t>
            </a:r>
            <a:r>
              <a:rPr lang="en-US" sz="2400" b="1"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b="1" kern="0" dirty="0">
                <a:latin typeface="Arial" panose="020B0604020202020204" pitchFamily="34" charset="0"/>
                <a:ea typeface="Times New Roman" panose="02020603050405020304" pitchFamily="18" charset="0"/>
                <a:cs typeface="Times New Roman" panose="02020603050405020304" pitchFamily="18" charset="0"/>
              </a:rPr>
              <a:t>“Bigger is Better” is </a:t>
            </a:r>
            <a:r>
              <a:rPr lang="en-US" sz="2400" b="1" kern="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b="1" u="sng" kern="0" dirty="0">
                <a:effectLst/>
                <a:latin typeface="Arial" panose="020B0604020202020204" pitchFamily="34" charset="0"/>
                <a:ea typeface="Times New Roman" panose="02020603050405020304" pitchFamily="18" charset="0"/>
                <a:cs typeface="Times New Roman" panose="02020603050405020304" pitchFamily="18" charset="0"/>
              </a:rPr>
              <a:t>NO LONGER</a:t>
            </a:r>
            <a:r>
              <a:rPr lang="en-US" sz="2400" b="1" kern="0" dirty="0">
                <a:effectLst/>
                <a:latin typeface="Arial" panose="020B0604020202020204" pitchFamily="34" charset="0"/>
                <a:ea typeface="Times New Roman" panose="02020603050405020304" pitchFamily="18" charset="0"/>
                <a:cs typeface="Times New Roman" panose="02020603050405020304" pitchFamily="18" charset="0"/>
              </a:rPr>
              <a:t>  true.”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buNone/>
            </a:pPr>
            <a:r>
              <a:rPr lang="en-US" sz="2400" b="1"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buNone/>
            </a:pPr>
            <a:r>
              <a:rPr lang="en-US" sz="2400" kern="0" dirty="0">
                <a:effectLst/>
                <a:latin typeface="Arial" panose="020B0604020202020204" pitchFamily="34" charset="0"/>
                <a:ea typeface="Times New Roman" panose="02020603050405020304" pitchFamily="18" charset="0"/>
                <a:cs typeface="Times New Roman" panose="02020603050405020304" pitchFamily="18" charset="0"/>
              </a:rPr>
              <a:t>Now, bigger &amp; smaller are to be penalized as “not typical of the variety.”</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buNone/>
            </a:pPr>
            <a:r>
              <a:rPr lang="en-US" sz="2400" kern="0" dirty="0">
                <a:effectLst/>
                <a:latin typeface="Arial" panose="020B0604020202020204" pitchFamily="34" charset="0"/>
                <a:ea typeface="Times New Roman" panose="02020603050405020304" pitchFamily="18" charset="0"/>
                <a:cs typeface="Times New Roman" panose="02020603050405020304" pitchFamily="18" charset="0"/>
              </a:rPr>
              <a:t>This is the only group that this change applies to.</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72364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9DF5BB-CE61-5297-598E-0AFCD5B32637}"/>
              </a:ext>
            </a:extLst>
          </p:cNvPr>
          <p:cNvSpPr txBox="1"/>
          <p:nvPr/>
        </p:nvSpPr>
        <p:spPr>
          <a:xfrm>
            <a:off x="1028700" y="532866"/>
            <a:ext cx="7086600" cy="5792267"/>
          </a:xfrm>
          <a:prstGeom prst="rect">
            <a:avLst/>
          </a:prstGeom>
          <a:noFill/>
        </p:spPr>
        <p:txBody>
          <a:bodyPr wrap="square">
            <a:noAutofit/>
          </a:bodyPr>
          <a:lstStyle/>
          <a:p>
            <a:pPr marL="0" marR="0">
              <a:buNone/>
            </a:pPr>
            <a:r>
              <a:rPr lang="en-US" sz="2400" b="1" u="sng" kern="100" dirty="0">
                <a:effectLst/>
                <a:latin typeface="Calibri" panose="020F0502020204030204" pitchFamily="34" charset="0"/>
                <a:ea typeface="Calibri" panose="020F0502020204030204" pitchFamily="34" charset="0"/>
                <a:cs typeface="Times New Roman" panose="02020603050405020304" pitchFamily="18" charset="0"/>
              </a:rPr>
              <a:t>IMPORTANT:</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Decorative varieties are to be displayed at their ideal exhibition </a:t>
            </a:r>
            <a:r>
              <a:rPr lang="en-US" sz="2400" u="sng" kern="100" dirty="0">
                <a:effectLst/>
                <a:latin typeface="Calibri" panose="020F0502020204030204" pitchFamily="34" charset="0"/>
                <a:ea typeface="Calibri" panose="020F0502020204030204" pitchFamily="34" charset="0"/>
                <a:cs typeface="Times New Roman" panose="02020603050405020304" pitchFamily="18" charset="0"/>
              </a:rPr>
              <a:t>stage</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a:buNone/>
            </a:pP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buNone/>
            </a:pPr>
            <a:r>
              <a:rPr lang="en-US" sz="2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Varieties that </a:t>
            </a:r>
            <a:r>
              <a:rPr lang="en-US" sz="2400" b="1" i="1" u="sng"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CAN</a:t>
            </a:r>
            <a:r>
              <a:rPr lang="en-US" sz="2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display the HT Exhibition Form       </a:t>
            </a:r>
            <a:r>
              <a:rPr lang="en-US" sz="2400" b="1" u="sng"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ARE  </a:t>
            </a:r>
            <a:r>
              <a:rPr lang="en-US" sz="2400" b="1" i="1" u="sng"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NOT</a:t>
            </a:r>
            <a:r>
              <a:rPr lang="en-US" sz="2400" b="1" u="sng"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“Decorative” roses</a:t>
            </a:r>
            <a:r>
              <a:rPr lang="en-US" sz="2400" u="sng"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r>
              <a:rPr lang="en-US" sz="2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buNone/>
            </a:pP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buNone/>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They may </a:t>
            </a:r>
            <a:r>
              <a:rPr lang="en-US" sz="2400" b="1" kern="100" dirty="0">
                <a:effectLst/>
                <a:latin typeface="Calibri" panose="020F0502020204030204" pitchFamily="34" charset="0"/>
                <a:ea typeface="Calibri" panose="020F0502020204030204" pitchFamily="34" charset="0"/>
                <a:cs typeface="Times New Roman" panose="02020603050405020304" pitchFamily="18" charset="0"/>
              </a:rPr>
              <a:t>NOT</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be entered into a Class for “Decorative” roses.  (</a:t>
            </a:r>
            <a:r>
              <a:rPr lang="en-US" sz="2400" kern="100" dirty="0" err="1">
                <a:effectLst/>
                <a:latin typeface="Calibri" panose="020F0502020204030204" pitchFamily="34" charset="0"/>
                <a:ea typeface="Calibri" panose="020F0502020204030204" pitchFamily="34" charset="0"/>
                <a:cs typeface="Times New Roman" panose="02020603050405020304" pitchFamily="18" charset="0"/>
              </a:rPr>
              <a:t>ie</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NO Open Bloom Geminis, Moonstones here).</a:t>
            </a:r>
          </a:p>
          <a:p>
            <a:pPr marL="0" marR="0">
              <a:buNone/>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buNone/>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Varieties that </a:t>
            </a:r>
            <a:r>
              <a:rPr lang="en-US" sz="2400" b="1" i="1" u="sng" kern="100" dirty="0">
                <a:effectLst/>
                <a:latin typeface="Calibri" panose="020F0502020204030204" pitchFamily="34" charset="0"/>
                <a:ea typeface="Calibri" panose="020F0502020204030204" pitchFamily="34" charset="0"/>
                <a:cs typeface="Times New Roman" panose="02020603050405020304" pitchFamily="18" charset="0"/>
              </a:rPr>
              <a:t>can</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u="sng" kern="100" dirty="0">
                <a:effectLst/>
                <a:latin typeface="Calibri" panose="020F0502020204030204" pitchFamily="34" charset="0"/>
                <a:ea typeface="Calibri" panose="020F0502020204030204" pitchFamily="34" charset="0"/>
                <a:cs typeface="Times New Roman" panose="02020603050405020304" pitchFamily="18" charset="0"/>
              </a:rPr>
              <a:t>display the HT Exhibition Form</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b="1" kern="100" dirty="0">
                <a:effectLst/>
                <a:latin typeface="Calibri" panose="020F0502020204030204" pitchFamily="34" charset="0"/>
                <a:ea typeface="Calibri" panose="020F0502020204030204" pitchFamily="34" charset="0"/>
                <a:cs typeface="Times New Roman" panose="02020603050405020304" pitchFamily="18" charset="0"/>
              </a:rPr>
              <a:t>are restricted</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u="sng" kern="100" dirty="0">
                <a:effectLst/>
                <a:latin typeface="Calibri" panose="020F0502020204030204" pitchFamily="34" charset="0"/>
                <a:ea typeface="Calibri" panose="020F0502020204030204" pitchFamily="34" charset="0"/>
                <a:cs typeface="Times New Roman" panose="02020603050405020304" pitchFamily="18" charset="0"/>
              </a:rPr>
              <a:t>to their Court</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and to their </a:t>
            </a:r>
            <a:r>
              <a:rPr lang="en-US" sz="2400" u="sng" kern="100" dirty="0">
                <a:effectLst/>
                <a:latin typeface="Calibri" panose="020F0502020204030204" pitchFamily="34" charset="0"/>
                <a:ea typeface="Calibri" panose="020F0502020204030204" pitchFamily="34" charset="0"/>
                <a:cs typeface="Times New Roman" panose="02020603050405020304" pitchFamily="18" charset="0"/>
              </a:rPr>
              <a:t>Open Bloom Classes</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58533439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9FBBA-0B4B-BB21-7609-EF5FCF2C97E6}"/>
              </a:ext>
            </a:extLst>
          </p:cNvPr>
          <p:cNvSpPr>
            <a:spLocks noGrp="1"/>
          </p:cNvSpPr>
          <p:nvPr>
            <p:ph type="title"/>
          </p:nvPr>
        </p:nvSpPr>
        <p:spPr>
          <a:xfrm>
            <a:off x="457200" y="228600"/>
            <a:ext cx="8229600" cy="1173162"/>
          </a:xfrm>
        </p:spPr>
        <p:txBody>
          <a:bodyPr>
            <a:normAutofit/>
          </a:bodyPr>
          <a:lstStyle/>
          <a:p>
            <a:r>
              <a:rPr lang="en-US" sz="3600" b="1" u="sng" dirty="0"/>
              <a:t>SHRUB CLASSES HAVE BEEN CHANGED</a:t>
            </a:r>
            <a:endParaRPr lang="en-US" sz="3600" dirty="0"/>
          </a:p>
        </p:txBody>
      </p:sp>
      <p:sp>
        <p:nvSpPr>
          <p:cNvPr id="4" name="TextBox 3">
            <a:extLst>
              <a:ext uri="{FF2B5EF4-FFF2-40B4-BE49-F238E27FC236}">
                <a16:creationId xmlns:a16="http://schemas.microsoft.com/office/drawing/2014/main" id="{4A22D4E9-59B3-6A4E-7B08-FF186F18F4F7}"/>
              </a:ext>
            </a:extLst>
          </p:cNvPr>
          <p:cNvSpPr txBox="1"/>
          <p:nvPr/>
        </p:nvSpPr>
        <p:spPr>
          <a:xfrm>
            <a:off x="1066800" y="1401762"/>
            <a:ext cx="7315200" cy="5400523"/>
          </a:xfrm>
          <a:prstGeom prst="rect">
            <a:avLst/>
          </a:prstGeom>
          <a:noFill/>
        </p:spPr>
        <p:txBody>
          <a:bodyPr wrap="square">
            <a:noAutofit/>
          </a:bodyPr>
          <a:lstStyle/>
          <a:p>
            <a:pPr marL="0" marR="0">
              <a:buNone/>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Previously, there were 2 Classes of Shrubs:  “</a:t>
            </a:r>
            <a:r>
              <a:rPr lang="en-US" sz="3200" u="sng" kern="100" dirty="0">
                <a:effectLst/>
                <a:latin typeface="Calibri" panose="020F0502020204030204" pitchFamily="34" charset="0"/>
                <a:ea typeface="Calibri" panose="020F0502020204030204" pitchFamily="34" charset="0"/>
                <a:cs typeface="Times New Roman" panose="02020603050405020304" pitchFamily="18" charset="0"/>
              </a:rPr>
              <a:t>Classic</a:t>
            </a: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 Shrubs” and  “</a:t>
            </a:r>
            <a:r>
              <a:rPr lang="en-US" sz="3200" u="sng" kern="100" dirty="0">
                <a:effectLst/>
                <a:latin typeface="Calibri" panose="020F0502020204030204" pitchFamily="34" charset="0"/>
                <a:ea typeface="Calibri" panose="020F0502020204030204" pitchFamily="34" charset="0"/>
                <a:cs typeface="Times New Roman" panose="02020603050405020304" pitchFamily="18" charset="0"/>
              </a:rPr>
              <a:t>Modern</a:t>
            </a: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 Shrubs”</a:t>
            </a:r>
          </a:p>
          <a:p>
            <a:pPr marL="0" marR="0">
              <a:buNone/>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buNone/>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In 2021, the ARS divided “Modern Shrubs” into three sub-Classifications: </a:t>
            </a:r>
          </a:p>
          <a:p>
            <a:pPr marL="0" marR="0">
              <a:buNone/>
            </a:pP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buNone/>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English-Style (antique-style) (Eng) </a:t>
            </a:r>
          </a:p>
          <a:p>
            <a:pPr marL="0" marR="0">
              <a:buNone/>
            </a:pP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buNone/>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Ground Cover (Gc)  </a:t>
            </a:r>
          </a:p>
          <a:p>
            <a:pPr marL="0" marR="0">
              <a:buNone/>
            </a:pP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buNone/>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Landscape Shrubs (S)</a:t>
            </a:r>
          </a:p>
        </p:txBody>
      </p:sp>
    </p:spTree>
    <p:extLst>
      <p:ext uri="{BB962C8B-B14F-4D97-AF65-F5344CB8AC3E}">
        <p14:creationId xmlns:p14="http://schemas.microsoft.com/office/powerpoint/2010/main" val="40918753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0EF500-2396-E49B-74BB-C9AE7C2B5FAC}"/>
              </a:ext>
            </a:extLst>
          </p:cNvPr>
          <p:cNvSpPr txBox="1"/>
          <p:nvPr/>
        </p:nvSpPr>
        <p:spPr>
          <a:xfrm>
            <a:off x="762000" y="533401"/>
            <a:ext cx="7772400" cy="6038052"/>
          </a:xfrm>
          <a:prstGeom prst="rect">
            <a:avLst/>
          </a:prstGeom>
          <a:noFill/>
        </p:spPr>
        <p:txBody>
          <a:bodyPr wrap="square">
            <a:noAutofit/>
          </a:bodyPr>
          <a:lstStyle/>
          <a:p>
            <a:pPr marL="0" marR="0">
              <a:buNone/>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The </a:t>
            </a:r>
            <a:r>
              <a:rPr lang="en-US" sz="2400" u="sng" kern="100" dirty="0">
                <a:effectLst/>
                <a:latin typeface="Calibri" panose="020F0502020204030204" pitchFamily="34" charset="0"/>
                <a:ea typeface="Calibri" panose="020F0502020204030204" pitchFamily="34" charset="0"/>
                <a:cs typeface="Times New Roman" panose="02020603050405020304" pitchFamily="18" charset="0"/>
              </a:rPr>
              <a:t>English-Style</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(antique-style) group is pretty self- explanatory.</a:t>
            </a:r>
          </a:p>
          <a:p>
            <a:pPr marL="0" marR="0">
              <a:buNone/>
            </a:pPr>
            <a:r>
              <a:rPr lang="en-US"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buNone/>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So is the  </a:t>
            </a:r>
            <a:r>
              <a:rPr lang="en-US" sz="2400" u="sng" kern="100" dirty="0">
                <a:effectLst/>
                <a:latin typeface="Calibri" panose="020F0502020204030204" pitchFamily="34" charset="0"/>
                <a:ea typeface="Calibri" panose="020F0502020204030204" pitchFamily="34" charset="0"/>
                <a:cs typeface="Times New Roman" panose="02020603050405020304" pitchFamily="18" charset="0"/>
              </a:rPr>
              <a:t>Ground Cover </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(Gc)  group.</a:t>
            </a:r>
          </a:p>
          <a:p>
            <a:pPr marL="0" marR="0">
              <a:buNone/>
            </a:pPr>
            <a:r>
              <a:rPr lang="en-US"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buNone/>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The </a:t>
            </a:r>
            <a:r>
              <a:rPr lang="en-US" sz="2400" u="sng" kern="100" dirty="0">
                <a:effectLst/>
                <a:latin typeface="Calibri" panose="020F0502020204030204" pitchFamily="34" charset="0"/>
                <a:ea typeface="Calibri" panose="020F0502020204030204" pitchFamily="34" charset="0"/>
                <a:cs typeface="Times New Roman" panose="02020603050405020304" pitchFamily="18" charset="0"/>
              </a:rPr>
              <a:t>Landscape Shrubs </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(S) would have been more correctly named “The Catch-All Group.”</a:t>
            </a:r>
          </a:p>
          <a:p>
            <a:pPr marL="0" marR="0">
              <a:buNone/>
            </a:pP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buNone/>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It </a:t>
            </a:r>
            <a:r>
              <a:rPr lang="en-US" sz="2400" b="1" i="1"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400" i="1" kern="100" dirty="0">
                <a:effectLst/>
                <a:latin typeface="Calibri" panose="020F0502020204030204" pitchFamily="34" charset="0"/>
                <a:ea typeface="Calibri" panose="020F0502020204030204" pitchFamily="34" charset="0"/>
                <a:cs typeface="Times New Roman" panose="02020603050405020304" pitchFamily="18" charset="0"/>
              </a:rPr>
              <a:t>includes all other shrubs that do not fit into the two previous classifications.</a:t>
            </a:r>
          </a:p>
          <a:p>
            <a:pPr marL="0" marR="0">
              <a:buNone/>
            </a:pPr>
            <a:r>
              <a:rPr lang="en-US" sz="2400" i="1" kern="100" dirty="0">
                <a:effectLst/>
                <a:latin typeface="Calibri" panose="020F0502020204030204" pitchFamily="34" charset="0"/>
                <a:ea typeface="Calibri" panose="020F0502020204030204" pitchFamily="34" charset="0"/>
                <a:cs typeface="Times New Roman" panose="02020603050405020304" pitchFamily="18" charset="0"/>
              </a:rPr>
              <a:t>Landscape shrubs are typically free flowering roses with single, semi-double or double blooms.</a:t>
            </a:r>
          </a:p>
          <a:p>
            <a:pPr marL="0" marR="0">
              <a:buNone/>
            </a:pPr>
            <a:r>
              <a:rPr lang="en-US" sz="2400" i="1" kern="100" dirty="0">
                <a:effectLst/>
                <a:latin typeface="Calibri" panose="020F0502020204030204" pitchFamily="34" charset="0"/>
                <a:ea typeface="Calibri" panose="020F0502020204030204" pitchFamily="34" charset="0"/>
                <a:cs typeface="Times New Roman" panose="02020603050405020304" pitchFamily="18" charset="0"/>
              </a:rPr>
              <a:t>The classification also includes varieties that are winter hardy and suitable for northern landscape applications</a:t>
            </a:r>
            <a:r>
              <a:rPr lang="en-US" sz="2400" b="1" i="1"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400" i="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buNone/>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400" kern="100" dirty="0" err="1">
                <a:effectLst/>
                <a:latin typeface="Calibri" panose="020F0502020204030204" pitchFamily="34" charset="0"/>
                <a:ea typeface="Calibri" panose="020F0502020204030204" pitchFamily="34" charset="0"/>
                <a:cs typeface="Times New Roman" panose="02020603050405020304" pitchFamily="18" charset="0"/>
              </a:rPr>
              <a:t>ie</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Canadian &amp; Buck roses).</a:t>
            </a:r>
          </a:p>
        </p:txBody>
      </p:sp>
    </p:spTree>
    <p:extLst>
      <p:ext uri="{BB962C8B-B14F-4D97-AF65-F5344CB8AC3E}">
        <p14:creationId xmlns:p14="http://schemas.microsoft.com/office/powerpoint/2010/main" val="253026766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2311E5-4C47-0772-E8C2-4412CEBCF590}"/>
              </a:ext>
            </a:extLst>
          </p:cNvPr>
          <p:cNvSpPr txBox="1"/>
          <p:nvPr/>
        </p:nvSpPr>
        <p:spPr>
          <a:xfrm>
            <a:off x="838200" y="477476"/>
            <a:ext cx="7924800" cy="6001643"/>
          </a:xfrm>
          <a:prstGeom prst="rect">
            <a:avLst/>
          </a:prstGeom>
          <a:noFill/>
        </p:spPr>
        <p:txBody>
          <a:bodyPr wrap="square">
            <a:spAutoFit/>
          </a:bodyPr>
          <a:lstStyle/>
          <a:p>
            <a:pPr marL="0" marR="0">
              <a:buNone/>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Unfortunately this was poorly timed:</a:t>
            </a:r>
          </a:p>
          <a:p>
            <a:pPr marL="0" marR="0">
              <a:buNone/>
            </a:pP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buFontTx/>
              <a:buChar char="-"/>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ARS finances &amp; membership were decreasing, </a:t>
            </a:r>
          </a:p>
          <a:p>
            <a:pPr marL="342900" marR="0" indent="-342900">
              <a:buFontTx/>
              <a:buChar char="-"/>
            </a:pP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buFontTx/>
              <a:buChar char="-"/>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modernizing the ARS website was going slowly &amp; expensively,</a:t>
            </a:r>
          </a:p>
          <a:p>
            <a:pPr marL="342900" marR="0" indent="-342900">
              <a:buFontTx/>
              <a:buChar char="-"/>
            </a:pP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buFontTx/>
              <a:buChar char="-"/>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computerizing Modern Roses was very slow &amp; difficult, </a:t>
            </a:r>
          </a:p>
          <a:p>
            <a:pPr marL="342900" marR="0" indent="-342900">
              <a:buFontTx/>
              <a:buChar char="-"/>
            </a:pP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buFontTx/>
              <a:buChar char="-"/>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getting the Shrub changes reflected in Modern Roses was also slow, etc., etc. </a:t>
            </a:r>
          </a:p>
          <a:p>
            <a:pPr marL="342900" marR="0" indent="-342900">
              <a:buFontTx/>
              <a:buChar char="-"/>
            </a:pP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buNone/>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staffing was turning over, &amp; institutional knowledge was being lost.</a:t>
            </a:r>
          </a:p>
          <a:p>
            <a:pPr marL="0" marR="0">
              <a:buNone/>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buNone/>
            </a:pP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534532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4C25EC-C1D4-9684-C69D-7C62D385BFB9}"/>
              </a:ext>
            </a:extLst>
          </p:cNvPr>
          <p:cNvSpPr txBox="1"/>
          <p:nvPr/>
        </p:nvSpPr>
        <p:spPr>
          <a:xfrm>
            <a:off x="990600" y="990601"/>
            <a:ext cx="7162800" cy="5029200"/>
          </a:xfrm>
          <a:prstGeom prst="rect">
            <a:avLst/>
          </a:prstGeom>
          <a:noFill/>
        </p:spPr>
        <p:txBody>
          <a:bodyPr wrap="square">
            <a:noAutofit/>
          </a:bodyPr>
          <a:lstStyle/>
          <a:p>
            <a:r>
              <a:rPr lang="en-US" sz="3200" kern="100" dirty="0">
                <a:effectLst/>
                <a:latin typeface="Calibri" panose="020F0502020204030204" pitchFamily="34" charset="0"/>
                <a:ea typeface="Calibri" panose="020F0502020204030204" pitchFamily="34" charset="0"/>
                <a:cs typeface="Times New Roman" panose="02020603050405020304" pitchFamily="18" charset="0"/>
              </a:rPr>
              <a:t>Initially, there was a </a:t>
            </a:r>
            <a:r>
              <a:rPr lang="en-US" sz="3200" kern="100" dirty="0">
                <a:latin typeface="Calibri" panose="020F0502020204030204" pitchFamily="34" charset="0"/>
                <a:ea typeface="Calibri" panose="020F0502020204030204" pitchFamily="34" charset="0"/>
                <a:cs typeface="Times New Roman" panose="02020603050405020304" pitchFamily="18" charset="0"/>
              </a:rPr>
              <a:t>delay in implementing these changes, due to finances. </a:t>
            </a: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buNone/>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Fortunately, things are now pretty well straightened out at ARS &amp; in the Handbook for Buying Roses.</a:t>
            </a:r>
          </a:p>
          <a:p>
            <a:pPr marL="0" marR="0">
              <a:buNone/>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buNone/>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So.  You should be able to implement the Shrub changes.</a:t>
            </a:r>
          </a:p>
        </p:txBody>
      </p:sp>
    </p:spTree>
    <p:extLst>
      <p:ext uri="{BB962C8B-B14F-4D97-AF65-F5344CB8AC3E}">
        <p14:creationId xmlns:p14="http://schemas.microsoft.com/office/powerpoint/2010/main" val="3567657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EC5543-8C62-3961-5BF0-A9E401E03D7D}"/>
              </a:ext>
            </a:extLst>
          </p:cNvPr>
          <p:cNvSpPr txBox="1"/>
          <p:nvPr/>
        </p:nvSpPr>
        <p:spPr>
          <a:xfrm>
            <a:off x="1143000" y="914400"/>
            <a:ext cx="7086600" cy="4524315"/>
          </a:xfrm>
          <a:prstGeom prst="rect">
            <a:avLst/>
          </a:prstGeom>
          <a:noFill/>
        </p:spPr>
        <p:txBody>
          <a:bodyPr wrap="square" anchor="t">
            <a:spAutoFit/>
          </a:bodyPr>
          <a:lstStyle/>
          <a:p>
            <a:pPr marL="0" marR="0">
              <a:buNone/>
            </a:pPr>
            <a:r>
              <a:rPr lang="en-US" sz="3600" kern="100" dirty="0">
                <a:effectLst/>
                <a:latin typeface="Calibri" panose="020F0502020204030204" pitchFamily="34" charset="0"/>
                <a:ea typeface="Calibri" panose="020F0502020204030204" pitchFamily="34" charset="0"/>
                <a:cs typeface="Times New Roman" panose="02020603050405020304" pitchFamily="18" charset="0"/>
              </a:rPr>
              <a:t>However, it has been my experience that some Societies have come to prefer to make up their own Shrub Classes.</a:t>
            </a:r>
          </a:p>
          <a:p>
            <a:pPr marL="0" marR="0">
              <a:buNone/>
            </a:pP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buNone/>
            </a:pPr>
            <a:r>
              <a:rPr lang="en-US" sz="36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3600" kern="100" dirty="0" err="1">
                <a:effectLst/>
                <a:latin typeface="Calibri" panose="020F0502020204030204" pitchFamily="34" charset="0"/>
                <a:ea typeface="Calibri" panose="020F0502020204030204" pitchFamily="34" charset="0"/>
                <a:cs typeface="Times New Roman" panose="02020603050405020304" pitchFamily="18" charset="0"/>
              </a:rPr>
              <a:t>ie</a:t>
            </a:r>
            <a:r>
              <a:rPr lang="en-US" sz="3600" kern="100" dirty="0">
                <a:effectLst/>
                <a:latin typeface="Calibri" panose="020F0502020204030204" pitchFamily="34" charset="0"/>
                <a:ea typeface="Calibri" panose="020F0502020204030204" pitchFamily="34" charset="0"/>
                <a:cs typeface="Times New Roman" panose="02020603050405020304" pitchFamily="18" charset="0"/>
              </a:rPr>
              <a:t> lump Landscape &amp; Ground-Cover shrubs into one class). </a:t>
            </a:r>
            <a:br>
              <a:rPr lang="en-US" sz="36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3069876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3F91B1-954A-185E-3EC5-F9ACE55EE3F5}"/>
              </a:ext>
            </a:extLst>
          </p:cNvPr>
          <p:cNvSpPr txBox="1"/>
          <p:nvPr/>
        </p:nvSpPr>
        <p:spPr>
          <a:xfrm>
            <a:off x="990600" y="1295401"/>
            <a:ext cx="7239000" cy="5152632"/>
          </a:xfrm>
          <a:prstGeom prst="rect">
            <a:avLst/>
          </a:prstGeom>
          <a:noFill/>
        </p:spPr>
        <p:txBody>
          <a:bodyPr wrap="square">
            <a:noAutofit/>
          </a:bodyPr>
          <a:lstStyle/>
          <a:p>
            <a:r>
              <a:rPr lang="en-US" sz="3600" kern="100" dirty="0">
                <a:effectLst/>
                <a:latin typeface="Calibri" panose="020F0502020204030204" pitchFamily="34" charset="0"/>
                <a:ea typeface="Calibri" panose="020F0502020204030204" pitchFamily="34" charset="0"/>
                <a:cs typeface="Times New Roman" panose="02020603050405020304" pitchFamily="18" charset="0"/>
              </a:rPr>
              <a:t>They can do that.</a:t>
            </a:r>
          </a:p>
          <a:p>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36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kern="100" dirty="0">
                <a:effectLst/>
                <a:latin typeface="Calibri" panose="020F0502020204030204" pitchFamily="34" charset="0"/>
                <a:ea typeface="Calibri" panose="020F0502020204030204" pitchFamily="34" charset="0"/>
                <a:cs typeface="Times New Roman" panose="02020603050405020304" pitchFamily="18" charset="0"/>
              </a:rPr>
              <a:t>BUT</a:t>
            </a:r>
            <a:r>
              <a:rPr lang="en-US" sz="36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kern="100" dirty="0">
                <a:effectLst/>
                <a:latin typeface="Calibri" panose="020F0502020204030204" pitchFamily="34" charset="0"/>
                <a:ea typeface="Calibri" panose="020F0502020204030204" pitchFamily="34" charset="0"/>
                <a:cs typeface="Times New Roman" panose="02020603050405020304" pitchFamily="18" charset="0"/>
              </a:rPr>
              <a:t>IF</a:t>
            </a:r>
            <a:r>
              <a:rPr lang="en-US" sz="3600" kern="100" dirty="0">
                <a:effectLst/>
                <a:latin typeface="Calibri" panose="020F0502020204030204" pitchFamily="34" charset="0"/>
                <a:ea typeface="Calibri" panose="020F0502020204030204" pitchFamily="34" charset="0"/>
                <a:cs typeface="Times New Roman" panose="02020603050405020304" pitchFamily="18" charset="0"/>
              </a:rPr>
              <a:t> they do</a:t>
            </a:r>
            <a:r>
              <a:rPr lang="en-US" sz="3600" kern="100" dirty="0">
                <a:latin typeface="Calibri" panose="020F0502020204030204" pitchFamily="34" charset="0"/>
                <a:ea typeface="Calibri" panose="020F0502020204030204" pitchFamily="34" charset="0"/>
                <a:cs typeface="Times New Roman" panose="02020603050405020304" pitchFamily="18" charset="0"/>
              </a:rPr>
              <a:t>,</a:t>
            </a:r>
            <a:r>
              <a:rPr lang="en-US" sz="36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3600" b="1" kern="100" dirty="0">
                <a:effectLst/>
                <a:latin typeface="Calibri" panose="020F0502020204030204" pitchFamily="34" charset="0"/>
                <a:ea typeface="Calibri" panose="020F0502020204030204" pitchFamily="34" charset="0"/>
                <a:cs typeface="Times New Roman" panose="02020603050405020304" pitchFamily="18" charset="0"/>
              </a:rPr>
              <a:t>THEN</a:t>
            </a:r>
            <a:r>
              <a:rPr lang="en-US" sz="3600" kern="100" dirty="0">
                <a:effectLst/>
                <a:latin typeface="Calibri" panose="020F0502020204030204" pitchFamily="34" charset="0"/>
                <a:ea typeface="Calibri" panose="020F0502020204030204" pitchFamily="34" charset="0"/>
                <a:cs typeface="Times New Roman" panose="02020603050405020304" pitchFamily="18" charset="0"/>
              </a:rPr>
              <a:t> they cannot give ARS awards. </a:t>
            </a:r>
          </a:p>
          <a:p>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3600" kern="100" dirty="0">
                <a:effectLst/>
                <a:latin typeface="Calibri" panose="020F0502020204030204" pitchFamily="34" charset="0"/>
                <a:ea typeface="Calibri" panose="020F0502020204030204" pitchFamily="34" charset="0"/>
                <a:cs typeface="Times New Roman" panose="02020603050405020304" pitchFamily="18" charset="0"/>
              </a:rPr>
              <a:t>They can only give Local Rose Society award certificates.</a:t>
            </a:r>
            <a:endParaRPr lang="en-US" sz="3600" dirty="0"/>
          </a:p>
        </p:txBody>
      </p:sp>
    </p:spTree>
    <p:extLst>
      <p:ext uri="{BB962C8B-B14F-4D97-AF65-F5344CB8AC3E}">
        <p14:creationId xmlns:p14="http://schemas.microsoft.com/office/powerpoint/2010/main" val="1822157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30345B-B10F-03FE-6B6F-E6F8519CFC09}"/>
              </a:ext>
            </a:extLst>
          </p:cNvPr>
          <p:cNvSpPr txBox="1"/>
          <p:nvPr/>
        </p:nvSpPr>
        <p:spPr>
          <a:xfrm>
            <a:off x="1143000" y="990600"/>
            <a:ext cx="6934200" cy="3657600"/>
          </a:xfrm>
          <a:prstGeom prst="rect">
            <a:avLst/>
          </a:prstGeom>
          <a:noFill/>
        </p:spPr>
        <p:txBody>
          <a:bodyPr wrap="square">
            <a:noAutofit/>
          </a:bodyPr>
          <a:lstStyle/>
          <a:p>
            <a:r>
              <a:rPr lang="en-US" dirty="0"/>
              <a:t>The ARS does offer 4 options for awarding ARS Certificates to SHRUBS</a:t>
            </a:r>
          </a:p>
          <a:p>
            <a:r>
              <a:rPr lang="en-US" dirty="0"/>
              <a:t> </a:t>
            </a:r>
          </a:p>
          <a:p>
            <a:pPr marL="342900" indent="-342900">
              <a:buAutoNum type="arabicPeriod"/>
            </a:pPr>
            <a:r>
              <a:rPr lang="en-US" dirty="0"/>
              <a:t>A single BEST Cert that covers all classes</a:t>
            </a:r>
          </a:p>
          <a:p>
            <a:pPr marL="342900" indent="-342900">
              <a:buAutoNum type="arabicPeriod"/>
            </a:pPr>
            <a:endParaRPr lang="en-US" dirty="0"/>
          </a:p>
          <a:p>
            <a:r>
              <a:rPr lang="en-US" dirty="0"/>
              <a:t>2.  One BEST Cert for Classic Shrubs, and one for Modern Shrubs,</a:t>
            </a:r>
          </a:p>
          <a:p>
            <a:r>
              <a:rPr lang="en-US" dirty="0"/>
              <a:t>      But, the BEST  Modern would have to be selected from among ALL three of the new Modern sub-groups.</a:t>
            </a:r>
          </a:p>
          <a:p>
            <a:endParaRPr lang="en-US" dirty="0"/>
          </a:p>
          <a:p>
            <a:pPr marL="342900" indent="-342900">
              <a:buAutoNum type="arabicPeriod" startAt="3"/>
            </a:pPr>
            <a:r>
              <a:rPr lang="en-US" dirty="0"/>
              <a:t>Queen, King, &amp; Princess Certs from among ALL 3 of the Modern sub-groups</a:t>
            </a:r>
          </a:p>
          <a:p>
            <a:pPr marL="342900" indent="-342900">
              <a:buAutoNum type="arabicPeriod" startAt="3"/>
            </a:pPr>
            <a:endParaRPr lang="en-US" dirty="0"/>
          </a:p>
          <a:p>
            <a:r>
              <a:rPr lang="en-US" dirty="0"/>
              <a:t>4.   A combination of # 2 and # 3  above.</a:t>
            </a:r>
          </a:p>
        </p:txBody>
      </p:sp>
    </p:spTree>
    <p:extLst>
      <p:ext uri="{BB962C8B-B14F-4D97-AF65-F5344CB8AC3E}">
        <p14:creationId xmlns:p14="http://schemas.microsoft.com/office/powerpoint/2010/main" val="41450045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5916</TotalTime>
  <Words>4471</Words>
  <Application>Microsoft Office PowerPoint</Application>
  <PresentationFormat>On-screen Show (4:3)</PresentationFormat>
  <Paragraphs>457</Paragraphs>
  <Slides>97</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97</vt:i4>
      </vt:variant>
    </vt:vector>
  </HeadingPairs>
  <TitlesOfParts>
    <vt:vector size="104" baseType="lpstr">
      <vt:lpstr>Algerian</vt:lpstr>
      <vt:lpstr>Andalus</vt:lpstr>
      <vt:lpstr>Arial</vt:lpstr>
      <vt:lpstr>Bookman Old Style</vt:lpstr>
      <vt:lpstr>Calibri</vt:lpstr>
      <vt:lpstr>Times New Roman</vt:lpstr>
      <vt:lpstr>Office Theme</vt:lpstr>
      <vt:lpstr>YANKEE DISTRICT  JUDGE SCHOOL March 6, 2026   Point Scoring,  Disqualifications    &amp; Penalization   </vt:lpstr>
      <vt:lpstr>PowerPoint Presentation</vt:lpstr>
      <vt:lpstr>DISQUALIFICATIONS  vs.  PENALTIES</vt:lpstr>
      <vt:lpstr>The only 7  Reasons  for Disqualifying an Entry </vt:lpstr>
      <vt:lpstr>RE.  DISQUALIFICATIONS</vt:lpstr>
      <vt:lpstr>VIOLATION OF SHOW RULES</vt:lpstr>
      <vt:lpstr>PENALTIES</vt:lpstr>
      <vt:lpstr>PowerPoint Presentation</vt:lpstr>
      <vt:lpstr>Judging “SIZE” for Min-Floras</vt:lpstr>
      <vt:lpstr>FORMER  D/Q’s   which have been   REDUCED or ABOLISHED – I for the “Old-Timers”</vt:lpstr>
      <vt:lpstr>FORMER  D/Q’s   which have been   REDUCED or ABOLISHED - II</vt:lpstr>
      <vt:lpstr>RAMBLERS</vt:lpstr>
      <vt:lpstr>PowerPoint Presentation</vt:lpstr>
      <vt:lpstr>POINT SCORING</vt:lpstr>
      <vt:lpstr>PowerPoint Presentation</vt:lpstr>
      <vt:lpstr>POINT SCORING</vt:lpstr>
      <vt:lpstr> WHERE DO 100 POINTS COME FROM ?  SCORE CARD – Generic (IN MOST CASES)</vt:lpstr>
      <vt:lpstr>PowerPoint Presentation</vt:lpstr>
      <vt:lpstr>PowerPoint Presentation</vt:lpstr>
      <vt:lpstr>PowerPoint Presentation</vt:lpstr>
      <vt:lpstr>DEFINING THE 6  PRIME ELEMENTS</vt:lpstr>
      <vt:lpstr>HOW DOES A ROSE LOSE POINTS ?</vt:lpstr>
      <vt:lpstr>All Faults Are NOT Penalized Equally</vt:lpstr>
      <vt:lpstr>ALL ELEMENTS ARE EQUAL, (SORT OF)</vt:lpstr>
      <vt:lpstr>BE CONSISTENT !</vt:lpstr>
      <vt:lpstr>GENERAL RULE</vt:lpstr>
      <vt:lpstr>PowerPoint Presentation</vt:lpstr>
      <vt:lpstr>FORM of the BLOOM  25pts</vt:lpstr>
      <vt:lpstr>SOME  ASSORTED  FORMS</vt:lpstr>
      <vt:lpstr>POOR CENTER</vt:lpstr>
      <vt:lpstr>From Bill Kozemchak's webinar</vt:lpstr>
      <vt:lpstr>FORM – High Spiral Center    “Exhibition Form” </vt:lpstr>
      <vt:lpstr>Passing Exhibition Stage</vt:lpstr>
      <vt:lpstr>FORM – Poor Center; not Circular = Penalties   </vt:lpstr>
      <vt:lpstr>PETALOIDS</vt:lpstr>
      <vt:lpstr>PowerPoint Presentation</vt:lpstr>
      <vt:lpstr>Photo from   “THE AMERICAN ROSE, July/Aug., 2022  p. 23</vt:lpstr>
      <vt:lpstr>PowerPoint Presentation</vt:lpstr>
      <vt:lpstr>Look closely. See how many faults &amp; strengths you can find in each bloom</vt:lpstr>
      <vt:lpstr>PowerPoint Presentation</vt:lpstr>
      <vt:lpstr>COLOR of the BLOOM  20 Pts</vt:lpstr>
      <vt:lpstr>COLOR – MORE CRITERIA</vt:lpstr>
      <vt:lpstr>COLOR PENALTY – Blotchy </vt:lpstr>
      <vt:lpstr>A white or green stripe, tho’ genetic,  is a Color Penalty      (this Bloom is Fresh)</vt:lpstr>
      <vt:lpstr>SUBSTANCE of the BLOOM  15 Pts</vt:lpstr>
      <vt:lpstr>LOSS of SUBSTANCE in Bloom</vt:lpstr>
      <vt:lpstr>SUBSTANCE in Stem &amp; Foliage</vt:lpstr>
      <vt:lpstr>PHASES  of Color, Age, Substance - 1 </vt:lpstr>
      <vt:lpstr>PHASES of AGE, COLOR, FRESHNESS - 2</vt:lpstr>
      <vt:lpstr>PHASES of Color Substance Freshness – 3   (Dainty Bess from Sproul Roses Blogspot)</vt:lpstr>
      <vt:lpstr>PHASES # 3  cont.</vt:lpstr>
      <vt:lpstr>PHASES of AGE, COLOR, FRESHNESS - 4 </vt:lpstr>
      <vt:lpstr>FRESH STAMENS, PISTIL, &amp; PETALS</vt:lpstr>
      <vt:lpstr>COMPARE FRESH &amp; NOT-FRESH</vt:lpstr>
      <vt:lpstr>ALIKA  -  Fresh</vt:lpstr>
      <vt:lpstr>Photo of good substance freshness</vt:lpstr>
      <vt:lpstr>GOOD SUBSTANCE</vt:lpstr>
      <vt:lpstr>SOME HAVE SHORT STAMENS</vt:lpstr>
      <vt:lpstr>Not All Stamens &amp; Anthers Are Yellow</vt:lpstr>
      <vt:lpstr>THE CHARLATAN  S. (not so fresh)</vt:lpstr>
      <vt:lpstr>Not All Stamens Are Golden</vt:lpstr>
      <vt:lpstr>Stamens Typical of this variety - 2</vt:lpstr>
      <vt:lpstr>VERY FRESH – ROSA GLAUCA</vt:lpstr>
      <vt:lpstr>LESS  FRESH</vt:lpstr>
      <vt:lpstr>DAINTY BESS  HT</vt:lpstr>
      <vt:lpstr>FRESHER - ALIKA</vt:lpstr>
      <vt:lpstr>NOT AS FRESH - ALIKA</vt:lpstr>
      <vt:lpstr>DAINTY BESS</vt:lpstr>
      <vt:lpstr>STEM and FOLIAGE # 1   20 Pts</vt:lpstr>
      <vt:lpstr>STEM and FOLIAGE - 2</vt:lpstr>
      <vt:lpstr>STEM and FOLIAGE - 3</vt:lpstr>
      <vt:lpstr>STEM and FOLIAGE - 4</vt:lpstr>
      <vt:lpstr>PowerPoint Presentation</vt:lpstr>
      <vt:lpstr>STEM and FOLIAGE - 5</vt:lpstr>
      <vt:lpstr>Not dis-budded penalties vary</vt:lpstr>
      <vt:lpstr>PowerPoint Presentation</vt:lpstr>
      <vt:lpstr>PowerPoint Presentation</vt:lpstr>
      <vt:lpstr>BALANCE and PROPORTION  10 Pts</vt:lpstr>
      <vt:lpstr>PowerPoint Presentation</vt:lpstr>
      <vt:lpstr>SIZE of the BLOOM – 1   10 Pts</vt:lpstr>
      <vt:lpstr>SIZE of the BLOOM - 2</vt:lpstr>
      <vt:lpstr>SIZE of the BLOOM - 3</vt:lpstr>
      <vt:lpstr>PowerPoint Presentation</vt:lpstr>
      <vt:lpstr>NEW CLASSES FOR DECORATIVE ROSES </vt:lpstr>
      <vt:lpstr>PowerPoint Presentation</vt:lpstr>
      <vt:lpstr>PowerPoint Presentation</vt:lpstr>
      <vt:lpstr>PowerPoint Presentation</vt:lpstr>
      <vt:lpstr>PowerPoint Presentation</vt:lpstr>
      <vt:lpstr>PowerPoint Presentation</vt:lpstr>
      <vt:lpstr>PowerPoint Presentation</vt:lpstr>
      <vt:lpstr>SHRUB CLASSES HAVE BEEN CHANGED</vt:lpstr>
      <vt:lpstr>PowerPoint Presentation</vt:lpstr>
      <vt:lpstr>PowerPoint Presentation</vt:lpstr>
      <vt:lpstr>PowerPoint Presentation</vt:lpstr>
      <vt:lpstr>PowerPoint Presentation</vt:lpstr>
      <vt:lpstr>PowerPoint Presentation</vt:lpstr>
      <vt:lpstr>PowerPoint Presentation</vt:lpstr>
    </vt:vector>
  </TitlesOfParts>
  <Company>Windows 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 c</dc:creator>
  <cp:lastModifiedBy>edcps116@cox.net</cp:lastModifiedBy>
  <cp:revision>349</cp:revision>
  <dcterms:created xsi:type="dcterms:W3CDTF">2019-04-05T17:11:52Z</dcterms:created>
  <dcterms:modified xsi:type="dcterms:W3CDTF">2026-03-06T00:39:27Z</dcterms:modified>
</cp:coreProperties>
</file>